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Libre Franklin" pitchFamily="2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FHWcduPhIqfA2UgL2oppuH6JB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 title="Background Shape"/>
          <p:cNvSpPr/>
          <p:nvPr/>
        </p:nvSpPr>
        <p:spPr>
          <a:xfrm>
            <a:off x="0" y="752"/>
            <a:ext cx="10607040" cy="1371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1447800" y="1371600"/>
            <a:ext cx="7711440" cy="43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ibre Franklin"/>
              <a:buNone/>
              <a:defRPr sz="9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12512040" y="1371602"/>
            <a:ext cx="10424160" cy="10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/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 sz="4000"/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/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 sz="3600"/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/>
            </a:lvl5pPr>
            <a:lvl6pPr marL="2743200" lvl="5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–"/>
              <a:defRPr sz="3200"/>
            </a:lvl6pPr>
            <a:lvl7pPr marL="3200400" lvl="6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/>
            </a:lvl7pPr>
            <a:lvl8pPr marL="3657600" lvl="7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–"/>
              <a:defRPr sz="3200"/>
            </a:lvl8pPr>
            <a:lvl9pPr marL="4114800" lvl="8" indent="-4318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1447800" y="5712688"/>
            <a:ext cx="7711440" cy="60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14478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411891" y="12906772"/>
            <a:ext cx="474735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9766280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77" name="Google Shape;77;p20" title="Divider Bar"/>
          <p:cNvSpPr/>
          <p:nvPr/>
        </p:nvSpPr>
        <p:spPr>
          <a:xfrm>
            <a:off x="1060704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 title="Background Shape"/>
          <p:cNvSpPr/>
          <p:nvPr/>
        </p:nvSpPr>
        <p:spPr>
          <a:xfrm>
            <a:off x="0" y="752"/>
            <a:ext cx="10607040" cy="1371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1447800" y="1371600"/>
            <a:ext cx="7711440" cy="43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ibre Franklin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2"/>
          </p:nvPr>
        </p:nvSpPr>
        <p:spPr>
          <a:xfrm>
            <a:off x="11064240" y="1"/>
            <a:ext cx="13319760" cy="13715998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1447800" y="5711936"/>
            <a:ext cx="7711440" cy="602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14478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411891" y="12906772"/>
            <a:ext cx="474735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9766280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86" name="Google Shape;86;p21" title="Divider Bar"/>
          <p:cNvSpPr/>
          <p:nvPr/>
        </p:nvSpPr>
        <p:spPr>
          <a:xfrm>
            <a:off x="1060704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 rot="5400000">
            <a:off x="8772525" y="-1438274"/>
            <a:ext cx="7143750" cy="19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 rot="5400000">
            <a:off x="15515644" y="4925790"/>
            <a:ext cx="10486488" cy="313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 rot="5400000">
            <a:off x="5679598" y="-1688085"/>
            <a:ext cx="10486488" cy="1635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listajelek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>
  <p:cSld name="Címdia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ctrTitle"/>
          </p:nvPr>
        </p:nvSpPr>
        <p:spPr>
          <a:xfrm>
            <a:off x="3830257" y="3576908"/>
            <a:ext cx="16722458" cy="419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Font typeface="Libre Franklin"/>
              <a:buNone/>
              <a:defRPr sz="144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ubTitle" idx="1"/>
          </p:nvPr>
        </p:nvSpPr>
        <p:spPr>
          <a:xfrm>
            <a:off x="5359813" y="7912559"/>
            <a:ext cx="13663346" cy="217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None/>
              <a:defRPr sz="4600"/>
            </a:lvl1pPr>
            <a:lvl2pPr lvl="1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/>
            </a:lvl2pPr>
            <a:lvl3pPr lvl="2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3pPr>
            <a:lvl4pPr lvl="3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4pPr>
            <a:lvl5pPr lvl="4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5pPr>
            <a:lvl6pPr lvl="5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6pPr>
            <a:lvl7pPr lvl="6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7pPr>
            <a:lvl8pPr lvl="7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8pPr>
            <a:lvl9pPr lvl="8" algn="ctr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1505716" y="12906772"/>
            <a:ext cx="3215888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5168109" y="12906772"/>
            <a:ext cx="1404675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9661366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2" name="Google Shape;32;p14"/>
          <p:cNvGrpSpPr/>
          <p:nvPr/>
        </p:nvGrpSpPr>
        <p:grpSpPr>
          <a:xfrm>
            <a:off x="1505717" y="1488939"/>
            <a:ext cx="21348234" cy="10699342"/>
            <a:chOff x="752858" y="744469"/>
            <a:chExt cx="10674117" cy="5349671"/>
          </a:xfrm>
        </p:grpSpPr>
        <p:sp>
          <p:nvSpPr>
            <p:cNvPr id="33" name="Google Shape;33;p14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" name="Google Shape;34;p14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2743200" y="4572000"/>
            <a:ext cx="192024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1530051" y="2602721"/>
            <a:ext cx="19225942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0"/>
              <a:buFont typeface="Libre Franklin"/>
              <a:buNone/>
              <a:defRPr sz="144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530051" y="8432656"/>
            <a:ext cx="19225942" cy="228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1477817" y="12906772"/>
            <a:ext cx="3244818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5168625" y="12906772"/>
            <a:ext cx="1404675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9661366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7" name="Google Shape;47;p16" title="Crop Mark"/>
          <p:cNvSpPr/>
          <p:nvPr/>
        </p:nvSpPr>
        <p:spPr>
          <a:xfrm>
            <a:off x="16303925" y="3371304"/>
            <a:ext cx="6550026" cy="8816976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2743200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13050806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2743200" y="4681728"/>
            <a:ext cx="888796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2743200" y="6610415"/>
            <a:ext cx="8887968" cy="512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3"/>
          </p:nvPr>
        </p:nvSpPr>
        <p:spPr>
          <a:xfrm>
            <a:off x="13050028" y="4681728"/>
            <a:ext cx="888796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4"/>
          </p:nvPr>
        </p:nvSpPr>
        <p:spPr>
          <a:xfrm>
            <a:off x="13050028" y="6610415"/>
            <a:ext cx="8887968" cy="512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 sz="8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2743200" y="4572000"/>
            <a:ext cx="192024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82600" algn="l" rtl="0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Char char="■"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82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Char char="–"/>
              <a:defRPr sz="4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4572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Char char="■"/>
              <a:defRPr sz="3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4572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Char char="–"/>
              <a:defRPr sz="3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4318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Char char="■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318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Char char="–"/>
              <a:defRPr sz="32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4064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Char char="■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4064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Char char="–"/>
              <a:defRPr sz="2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406400" algn="l" rtl="0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Libre Franklin"/>
              <a:buChar char="■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" name="Google Shape;11;p10" title="Side bar"/>
          <p:cNvSpPr/>
          <p:nvPr/>
        </p:nvSpPr>
        <p:spPr>
          <a:xfrm>
            <a:off x="95619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forms.office.com/r/m9gSNsiwwN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oggo.hu/" TargetMode="External"/><Relationship Id="rId4" Type="http://schemas.openxmlformats.org/officeDocument/2006/relationships/hyperlink" Target="https://forms.office.com/e/7urJfGBU0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foggosport.com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/>
          <p:cNvGrpSpPr/>
          <p:nvPr/>
        </p:nvGrpSpPr>
        <p:grpSpPr>
          <a:xfrm>
            <a:off x="983392" y="1863655"/>
            <a:ext cx="18134255" cy="9988689"/>
            <a:chOff x="-29497" y="2044615"/>
            <a:chExt cx="18134255" cy="9988689"/>
          </a:xfrm>
        </p:grpSpPr>
        <p:sp>
          <p:nvSpPr>
            <p:cNvPr id="104" name="Google Shape;104;p1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11" name="Google Shape;111;p1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1"/>
          <a:stretch/>
        </p:blipFill>
        <p:spPr>
          <a:xfrm>
            <a:off x="19024724" y="9498278"/>
            <a:ext cx="5067811" cy="25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1889760" y="2733079"/>
            <a:ext cx="10390218" cy="416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MATE-GEAC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Leisure Sports Department</a:t>
            </a:r>
            <a:endParaRPr sz="8800" b="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7354" y="2044614"/>
            <a:ext cx="3393254" cy="39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1889759" y="7767746"/>
            <a:ext cx="69929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2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to join?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1299494" y="1092919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600" b="1" dirty="0" err="1">
                <a:solidFill>
                  <a:schemeClr val="dk1"/>
                </a:solidFill>
              </a:rPr>
              <a:t>What</a:t>
            </a:r>
            <a:r>
              <a:rPr lang="hu-HU" sz="6600" dirty="0"/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do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you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need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to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join</a:t>
            </a:r>
            <a:r>
              <a:rPr lang="hu-HU" sz="6600" b="1" dirty="0">
                <a:solidFill>
                  <a:schemeClr val="dk1"/>
                </a:solidFill>
              </a:rPr>
              <a:t>?</a:t>
            </a:r>
            <a:endParaRPr sz="6600" b="1" dirty="0">
              <a:solidFill>
                <a:schemeClr val="dk1"/>
              </a:solidFill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2"/>
          </p:nvPr>
        </p:nvSpPr>
        <p:spPr>
          <a:xfrm>
            <a:off x="1873250" y="2855889"/>
            <a:ext cx="20637500" cy="88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3600" dirty="0" err="1">
                <a:solidFill>
                  <a:schemeClr val="dk1"/>
                </a:solidFill>
              </a:rPr>
              <a:t>Active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student</a:t>
            </a:r>
            <a:r>
              <a:rPr lang="hu-HU" sz="3600" dirty="0">
                <a:solidFill>
                  <a:schemeClr val="dk1"/>
                </a:solidFill>
              </a:rPr>
              <a:t> status</a:t>
            </a:r>
            <a:endParaRPr dirty="0"/>
          </a:p>
          <a:p>
            <a:pPr marL="457200" marR="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3600" dirty="0" err="1">
                <a:solidFill>
                  <a:schemeClr val="dk1"/>
                </a:solidFill>
              </a:rPr>
              <a:t>Fill</a:t>
            </a:r>
            <a:r>
              <a:rPr lang="hu-HU" sz="3600" dirty="0">
                <a:solidFill>
                  <a:schemeClr val="dk1"/>
                </a:solidFill>
              </a:rPr>
              <a:t> out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right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form</a:t>
            </a:r>
            <a:r>
              <a:rPr lang="hu-HU" sz="3600" dirty="0">
                <a:solidFill>
                  <a:schemeClr val="dk1"/>
                </a:solidFill>
              </a:rPr>
              <a:t>:</a:t>
            </a:r>
            <a:endParaRPr dirty="0"/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dirty="0">
                <a:solidFill>
                  <a:schemeClr val="dk1"/>
                </a:solidFill>
              </a:rPr>
              <a:t>Gödöllő: </a:t>
            </a:r>
            <a:r>
              <a:rPr lang="hu-HU" i="1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https://forms.office.com/r/m9gSNsiwwN</a:t>
            </a:r>
            <a:endParaRPr i="1" dirty="0">
              <a:solidFill>
                <a:schemeClr val="dk1"/>
              </a:solidFill>
            </a:endParaRPr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i="1" dirty="0">
                <a:solidFill>
                  <a:schemeClr val="dk1"/>
                </a:solidFill>
              </a:rPr>
              <a:t>Kaposvár: </a:t>
            </a:r>
            <a:r>
              <a:rPr lang="hu-HU" i="1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https://forms.office.com/e/7urJfGBU0f</a:t>
            </a:r>
            <a:endParaRPr i="1" dirty="0">
              <a:solidFill>
                <a:schemeClr val="dk1"/>
              </a:solidFill>
            </a:endParaRPr>
          </a:p>
          <a:p>
            <a:pPr marL="88011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hu-HU" sz="3600" dirty="0" err="1">
                <a:solidFill>
                  <a:schemeClr val="dk1"/>
                </a:solidFill>
              </a:rPr>
              <a:t>Registration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with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same</a:t>
            </a:r>
            <a:r>
              <a:rPr lang="hu-HU" sz="3600" dirty="0">
                <a:solidFill>
                  <a:schemeClr val="dk1"/>
                </a:solidFill>
              </a:rPr>
              <a:t> e-mail </a:t>
            </a:r>
            <a:r>
              <a:rPr lang="hu-HU" sz="3600" dirty="0" err="1">
                <a:solidFill>
                  <a:schemeClr val="dk1"/>
                </a:solidFill>
              </a:rPr>
              <a:t>address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which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you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gave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at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form</a:t>
            </a:r>
            <a:r>
              <a:rPr lang="hu-HU" sz="3600" dirty="0">
                <a:solidFill>
                  <a:schemeClr val="dk1"/>
                </a:solidFill>
              </a:rPr>
              <a:t> in </a:t>
            </a:r>
            <a:r>
              <a:rPr lang="hu-HU" sz="36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www.foggosport.</a:t>
            </a:r>
            <a:r>
              <a:rPr lang="hu-HU" sz="3600" dirty="0">
                <a:solidFill>
                  <a:schemeClr val="dk1"/>
                </a:solidFill>
              </a:rPr>
              <a:t>com</a:t>
            </a:r>
            <a:endParaRPr sz="3600" b="1" dirty="0">
              <a:solidFill>
                <a:schemeClr val="dk1"/>
              </a:solidFill>
            </a:endParaRPr>
          </a:p>
          <a:p>
            <a:pPr marL="91440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3600" dirty="0" err="1">
                <a:solidFill>
                  <a:schemeClr val="dk1"/>
                </a:solidFill>
              </a:rPr>
              <a:t>Activate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your</a:t>
            </a:r>
            <a:r>
              <a:rPr lang="hu-HU" sz="3600" dirty="0">
                <a:solidFill>
                  <a:schemeClr val="dk1"/>
                </a:solidFill>
              </a:rPr>
              <a:t> profil </a:t>
            </a:r>
            <a:r>
              <a:rPr lang="hu-HU" sz="3600" dirty="0" err="1">
                <a:solidFill>
                  <a:schemeClr val="dk1"/>
                </a:solidFill>
              </a:rPr>
              <a:t>with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verifying</a:t>
            </a:r>
            <a:r>
              <a:rPr lang="hu-HU" sz="3600" dirty="0">
                <a:solidFill>
                  <a:schemeClr val="dk1"/>
                </a:solidFill>
              </a:rPr>
              <a:t> e-mail (</a:t>
            </a:r>
            <a:r>
              <a:rPr lang="hu-HU" sz="3600" dirty="0" err="1">
                <a:solidFill>
                  <a:schemeClr val="dk1"/>
                </a:solidFill>
              </a:rPr>
              <a:t>please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check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spam)</a:t>
            </a:r>
            <a:endParaRPr sz="3600" i="1" dirty="0">
              <a:solidFill>
                <a:schemeClr val="dk1"/>
              </a:solidFill>
            </a:endParaRPr>
          </a:p>
          <a:p>
            <a:pPr marL="88011" lvl="0" indent="0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hu-HU" sz="3600" dirty="0">
                <a:solidFill>
                  <a:schemeClr val="dk1"/>
                </a:solidFill>
              </a:rPr>
              <a:t>Gödöllő: </a:t>
            </a:r>
            <a:r>
              <a:rPr lang="hu-HU" sz="3600" dirty="0" err="1">
                <a:solidFill>
                  <a:schemeClr val="dk1"/>
                </a:solidFill>
              </a:rPr>
              <a:t>We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will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send</a:t>
            </a:r>
            <a:r>
              <a:rPr lang="hu-HU" sz="3600" dirty="0">
                <a:solidFill>
                  <a:schemeClr val="dk1"/>
                </a:solidFill>
              </a:rPr>
              <a:t> an e-mail </a:t>
            </a:r>
            <a:r>
              <a:rPr lang="hu-HU" sz="3600" dirty="0" err="1">
                <a:solidFill>
                  <a:schemeClr val="dk1"/>
                </a:solidFill>
              </a:rPr>
              <a:t>to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you</a:t>
            </a:r>
            <a:r>
              <a:rPr lang="hu-HU" sz="3600" dirty="0">
                <a:solidFill>
                  <a:schemeClr val="dk1"/>
                </a:solidFill>
              </a:rPr>
              <a:t> in </a:t>
            </a:r>
            <a:r>
              <a:rPr lang="hu-HU" sz="3600" dirty="0" err="1">
                <a:solidFill>
                  <a:schemeClr val="dk1"/>
                </a:solidFill>
              </a:rPr>
              <a:t>couple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days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when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you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can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get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your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membership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card</a:t>
            </a:r>
            <a:r>
              <a:rPr lang="hu-HU" sz="3600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73481" y="10450874"/>
            <a:ext cx="3837037" cy="23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6193744" y="1194718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600" b="1" dirty="0" err="1">
                <a:solidFill>
                  <a:schemeClr val="dk1"/>
                </a:solidFill>
              </a:rPr>
              <a:t>How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to</a:t>
            </a:r>
            <a:r>
              <a:rPr lang="hu-HU" sz="6600" b="1" dirty="0">
                <a:solidFill>
                  <a:schemeClr val="dk1"/>
                </a:solidFill>
              </a:rPr>
              <a:t> </a:t>
            </a:r>
            <a:r>
              <a:rPr lang="hu-HU" sz="6600" b="1" dirty="0" err="1">
                <a:solidFill>
                  <a:schemeClr val="dk1"/>
                </a:solidFill>
              </a:rPr>
              <a:t>book</a:t>
            </a:r>
            <a:r>
              <a:rPr lang="hu-HU" sz="6600" b="1" dirty="0">
                <a:solidFill>
                  <a:schemeClr val="dk1"/>
                </a:solidFill>
              </a:rPr>
              <a:t>?</a:t>
            </a:r>
            <a:endParaRPr dirty="0"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1829203" y="10902461"/>
            <a:ext cx="1089775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 Log in to </a:t>
            </a:r>
            <a:r>
              <a:rPr lang="hu-HU" sz="54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www.foggosport.com</a:t>
            </a: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using your email address and password.</a:t>
            </a:r>
            <a:endParaRPr sz="54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3039950" y="10902461"/>
            <a:ext cx="1072993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  Search for and select the MATE-GEAC Leisure Sports provider.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 l="35236" t="921" r="1113" b="771"/>
          <a:stretch/>
        </p:blipFill>
        <p:spPr>
          <a:xfrm>
            <a:off x="3543584" y="2935366"/>
            <a:ext cx="6407579" cy="796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 descr="A képen szöveg, képernyőkép, szoftver, Számítógépes ikon látható&#10;&#10;Előfordulhat, hogy az AI által létrehozott tartalom helytelen."/>
          <p:cNvPicPr preferRelativeResize="0"/>
          <p:nvPr/>
        </p:nvPicPr>
        <p:blipFill rotWithShape="1">
          <a:blip r:embed="rId7">
            <a:alphaModFix/>
          </a:blip>
          <a:srcRect l="432" t="2582" r="23080" b="1528"/>
          <a:stretch/>
        </p:blipFill>
        <p:spPr>
          <a:xfrm>
            <a:off x="12241136" y="2874461"/>
            <a:ext cx="9216000" cy="80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6342925" y="1282346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600" b="1">
                <a:solidFill>
                  <a:schemeClr val="dk1"/>
                </a:solidFill>
              </a:rPr>
              <a:t>How to book?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829203" y="10902461"/>
            <a:ext cx="1028647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Choose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training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3039951" y="10902461"/>
            <a:ext cx="954218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Review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selected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training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session and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click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„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Checkout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”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5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continue</a:t>
            </a:r>
            <a:r>
              <a:rPr lang="hu-HU" sz="5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 t="4241" b="-919"/>
          <a:stretch/>
        </p:blipFill>
        <p:spPr>
          <a:xfrm>
            <a:off x="1632937" y="3086358"/>
            <a:ext cx="10679005" cy="764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l="5653" t="614" r="5989" b="-613"/>
          <a:stretch/>
        </p:blipFill>
        <p:spPr>
          <a:xfrm>
            <a:off x="13726154" y="2990330"/>
            <a:ext cx="9468000" cy="744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342925" y="1282346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600" b="1">
                <a:solidFill>
                  <a:schemeClr val="dk1"/>
                </a:solidFill>
              </a:rPr>
              <a:t>How to book?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829203" y="10902461"/>
            <a:ext cx="1028647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5. Select your billing address or add a new one if needed.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3689063" y="10902461"/>
            <a:ext cx="95421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6. Accept the Terms and Conditions and the Privacy Policy, then click „Accept”.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5" name="Google Shape;155;p5" descr="A képen szöveg, képernyőkép, szoftver, Számítógépes ikon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 t="2421" r="983" b="3826"/>
          <a:stretch/>
        </p:blipFill>
        <p:spPr>
          <a:xfrm>
            <a:off x="1829203" y="3561239"/>
            <a:ext cx="10944000" cy="7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A képen szöveg, képernyőkép, szoftver, Számítógépes ikon látható&#10;&#10;Előfordulhat, hogy az AI által létrehozott tartalom helytelen."/>
          <p:cNvPicPr preferRelativeResize="0"/>
          <p:nvPr/>
        </p:nvPicPr>
        <p:blipFill rotWithShape="1">
          <a:blip r:embed="rId6">
            <a:alphaModFix/>
          </a:blip>
          <a:srcRect t="3162" b="9802"/>
          <a:stretch/>
        </p:blipFill>
        <p:spPr>
          <a:xfrm>
            <a:off x="12851368" y="3561239"/>
            <a:ext cx="11217572" cy="724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342925" y="1282346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600" b="1">
                <a:solidFill>
                  <a:schemeClr val="dk1"/>
                </a:solidFill>
              </a:rPr>
              <a:t>How to book?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14841818" y="6339182"/>
            <a:ext cx="95421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7. Select „Post or credit payment” as your payment method.</a:t>
            </a:r>
            <a:endParaRPr/>
          </a:p>
        </p:txBody>
      </p:sp>
      <p:pic>
        <p:nvPicPr>
          <p:cNvPr id="165" name="Google Shape;165;p6" descr="A képen szöveg, képernyőkép, szoftver, Számítógépes ikon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8462" y="3182387"/>
            <a:ext cx="12807434" cy="889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4790414" y="9730153"/>
            <a:ext cx="897987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8. Click „Finalize purchase” to complete your booking.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3993502" y="1092919"/>
            <a:ext cx="19276992" cy="208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000" b="1" dirty="0" err="1">
                <a:solidFill>
                  <a:schemeClr val="dk1"/>
                </a:solidFill>
              </a:rPr>
              <a:t>Leisure</a:t>
            </a:r>
            <a:r>
              <a:rPr lang="hu-HU" sz="6000" b="1" dirty="0">
                <a:solidFill>
                  <a:schemeClr val="dk1"/>
                </a:solidFill>
              </a:rPr>
              <a:t> </a:t>
            </a:r>
            <a:r>
              <a:rPr lang="hu-HU" sz="6000" b="1" dirty="0" err="1">
                <a:solidFill>
                  <a:schemeClr val="dk1"/>
                </a:solidFill>
              </a:rPr>
              <a:t>Sports</a:t>
            </a:r>
            <a:r>
              <a:rPr lang="hu-HU" sz="6000" b="1" dirty="0">
                <a:solidFill>
                  <a:schemeClr val="dk1"/>
                </a:solidFill>
              </a:rPr>
              <a:t> </a:t>
            </a:r>
            <a:r>
              <a:rPr lang="hu-HU" sz="6000" b="1" dirty="0" err="1">
                <a:solidFill>
                  <a:schemeClr val="dk1"/>
                </a:solidFill>
              </a:rPr>
              <a:t>Department</a:t>
            </a:r>
            <a:r>
              <a:rPr lang="hu-HU" sz="6000" b="1" dirty="0">
                <a:solidFill>
                  <a:schemeClr val="dk1"/>
                </a:solidFill>
              </a:rPr>
              <a:t> </a:t>
            </a:r>
            <a:br>
              <a:rPr lang="hu-HU" sz="6000" b="1" dirty="0">
                <a:solidFill>
                  <a:schemeClr val="dk1"/>
                </a:solidFill>
              </a:rPr>
            </a:br>
            <a:r>
              <a:rPr lang="hu-HU" sz="6000" b="1" dirty="0" err="1">
                <a:solidFill>
                  <a:schemeClr val="dk1"/>
                </a:solidFill>
              </a:rPr>
              <a:t>Membership</a:t>
            </a:r>
            <a:r>
              <a:rPr lang="hu-HU" sz="6000" b="1" dirty="0">
                <a:solidFill>
                  <a:schemeClr val="dk1"/>
                </a:solidFill>
              </a:rPr>
              <a:t> </a:t>
            </a:r>
            <a:r>
              <a:rPr lang="hu-HU" sz="6000" b="1" dirty="0" err="1">
                <a:solidFill>
                  <a:schemeClr val="dk1"/>
                </a:solidFill>
              </a:rPr>
              <a:t>Fees</a:t>
            </a:r>
            <a:endParaRPr sz="6000" b="1" dirty="0">
              <a:solidFill>
                <a:schemeClr val="dk1"/>
              </a:solidFill>
            </a:endParaRPr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2"/>
          </p:nvPr>
        </p:nvSpPr>
        <p:spPr>
          <a:xfrm>
            <a:off x="1873250" y="4516059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32500" lnSpcReduction="20000"/>
          </a:bodyPr>
          <a:lstStyle/>
          <a:p>
            <a:pPr marL="457200" lvl="0" indent="-369189" algn="just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ct val="42576"/>
              <a:buChar char="•"/>
            </a:pPr>
            <a:r>
              <a:rPr lang="hu-HU" sz="16000" b="1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Dormitory</a:t>
            </a:r>
            <a:r>
              <a:rPr lang="hu-HU" sz="16000" b="1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b="1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Students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there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no extra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membership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because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service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development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contribution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dormitory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60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69189" algn="just" rtl="0">
              <a:lnSpc>
                <a:spcPct val="120000"/>
              </a:lnSpc>
              <a:spcBef>
                <a:spcPts val="4800"/>
              </a:spcBef>
              <a:spcAft>
                <a:spcPts val="2400"/>
              </a:spcAft>
              <a:buSzPct val="42576"/>
              <a:buChar char="•"/>
            </a:pPr>
            <a:r>
              <a:rPr lang="hu-HU" sz="16000" b="1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Student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membership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1500 HUF/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month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which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charged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Neptun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system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7500 HUF/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semester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amount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must be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paid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soon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possible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but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no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later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start of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</a:t>
            </a:r>
            <a:r>
              <a:rPr lang="hu-HU" sz="16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hu-HU" sz="160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period</a:t>
            </a:r>
            <a:r>
              <a:rPr lang="hu-HU" sz="160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6000" b="1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1798888" y="332002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 dirty="0" err="1"/>
              <a:t>Membrship</a:t>
            </a:r>
            <a:r>
              <a:rPr lang="hu-HU" sz="4400" dirty="0"/>
              <a:t> </a:t>
            </a:r>
            <a:r>
              <a:rPr lang="hu-HU" sz="4400" dirty="0" err="1"/>
              <a:t>fees</a:t>
            </a:r>
            <a:endParaRPr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3993502" y="1092919"/>
            <a:ext cx="19276992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600" b="1">
                <a:solidFill>
                  <a:schemeClr val="dk1"/>
                </a:solidFill>
              </a:rPr>
              <a:t>Membership discounts</a:t>
            </a:r>
            <a:br>
              <a:rPr lang="hu-HU" sz="6600" b="1">
                <a:solidFill>
                  <a:schemeClr val="dk1"/>
                </a:solidFill>
              </a:rPr>
            </a:br>
            <a:r>
              <a:rPr lang="hu-HU" sz="6600" b="1">
                <a:solidFill>
                  <a:schemeClr val="dk1"/>
                </a:solidFill>
              </a:rPr>
              <a:t>Gödöllő</a:t>
            </a:r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2"/>
          </p:nvPr>
        </p:nvSpPr>
        <p:spPr>
          <a:xfrm>
            <a:off x="1966244" y="361527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 dirty="0">
                <a:solidFill>
                  <a:schemeClr val="dk1"/>
                </a:solidFill>
              </a:rPr>
              <a:t>20% </a:t>
            </a:r>
            <a:r>
              <a:rPr lang="hu-HU" sz="4400" dirty="0" err="1">
                <a:solidFill>
                  <a:schemeClr val="dk1"/>
                </a:solidFill>
              </a:rPr>
              <a:t>discount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on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monthly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pass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price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at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gym</a:t>
            </a:r>
            <a:r>
              <a:rPr lang="hu-HU" sz="4400" dirty="0">
                <a:solidFill>
                  <a:schemeClr val="dk1"/>
                </a:solidFill>
              </a:rPr>
              <a:t> of “B” </a:t>
            </a:r>
            <a:r>
              <a:rPr lang="hu-HU" sz="4400" dirty="0" err="1">
                <a:solidFill>
                  <a:schemeClr val="dk1"/>
                </a:solidFill>
              </a:rPr>
              <a:t>dormitory</a:t>
            </a:r>
            <a:r>
              <a:rPr lang="hu-HU" sz="4400" dirty="0">
                <a:solidFill>
                  <a:schemeClr val="dk1"/>
                </a:solidFill>
              </a:rPr>
              <a:t>.</a:t>
            </a:r>
            <a:endParaRPr sz="4400" dirty="0">
              <a:solidFill>
                <a:schemeClr val="dk1"/>
              </a:solidFill>
            </a:endParaRPr>
          </a:p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 dirty="0">
                <a:solidFill>
                  <a:schemeClr val="dk1"/>
                </a:solidFill>
              </a:rPr>
              <a:t>The </a:t>
            </a:r>
            <a:r>
              <a:rPr lang="hu-HU" sz="4400" dirty="0" err="1">
                <a:solidFill>
                  <a:schemeClr val="dk1"/>
                </a:solidFill>
              </a:rPr>
              <a:t>facilities</a:t>
            </a:r>
            <a:r>
              <a:rPr lang="hu-HU" sz="4400" dirty="0">
                <a:solidFill>
                  <a:schemeClr val="dk1"/>
                </a:solidFill>
              </a:rPr>
              <a:t> of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Institute of </a:t>
            </a:r>
            <a:r>
              <a:rPr lang="hu-HU" sz="4400" dirty="0" err="1">
                <a:solidFill>
                  <a:schemeClr val="dk1"/>
                </a:solidFill>
              </a:rPr>
              <a:t>Physical</a:t>
            </a:r>
            <a:r>
              <a:rPr lang="hu-HU" sz="4400" dirty="0">
                <a:solidFill>
                  <a:schemeClr val="dk1"/>
                </a:solidFill>
              </a:rPr>
              <a:t> Education and </a:t>
            </a:r>
            <a:r>
              <a:rPr lang="hu-HU" sz="4400" dirty="0" err="1">
                <a:solidFill>
                  <a:schemeClr val="dk1"/>
                </a:solidFill>
              </a:rPr>
              <a:t>Sports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can</a:t>
            </a:r>
            <a:r>
              <a:rPr lang="hu-HU" sz="4400" dirty="0">
                <a:solidFill>
                  <a:schemeClr val="dk1"/>
                </a:solidFill>
              </a:rPr>
              <a:t> be </a:t>
            </a:r>
            <a:r>
              <a:rPr lang="hu-HU" sz="4400" dirty="0" err="1">
                <a:solidFill>
                  <a:schemeClr val="dk1"/>
                </a:solidFill>
              </a:rPr>
              <a:t>rented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with</a:t>
            </a:r>
            <a:r>
              <a:rPr lang="hu-HU" sz="4400" dirty="0">
                <a:solidFill>
                  <a:schemeClr val="dk1"/>
                </a:solidFill>
              </a:rPr>
              <a:t> a 25% </a:t>
            </a:r>
            <a:r>
              <a:rPr lang="hu-HU" sz="4400" dirty="0" err="1">
                <a:solidFill>
                  <a:schemeClr val="dk1"/>
                </a:solidFill>
              </a:rPr>
              <a:t>discount</a:t>
            </a:r>
            <a:r>
              <a:rPr lang="hu-HU" sz="4400" dirty="0">
                <a:solidFill>
                  <a:schemeClr val="dk1"/>
                </a:solidFill>
              </a:rPr>
              <a:t>, </a:t>
            </a:r>
            <a:r>
              <a:rPr lang="hu-HU" sz="4400" dirty="0" err="1">
                <a:solidFill>
                  <a:schemeClr val="dk1"/>
                </a:solidFill>
              </a:rPr>
              <a:t>subject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to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availability</a:t>
            </a:r>
            <a:r>
              <a:rPr lang="hu-HU" sz="4400" dirty="0">
                <a:solidFill>
                  <a:schemeClr val="dk1"/>
                </a:solidFill>
              </a:rPr>
              <a:t>. (Prior </a:t>
            </a:r>
            <a:r>
              <a:rPr lang="hu-HU" sz="4400" dirty="0" err="1">
                <a:solidFill>
                  <a:schemeClr val="dk1"/>
                </a:solidFill>
              </a:rPr>
              <a:t>arrangement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with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Institute of </a:t>
            </a:r>
            <a:r>
              <a:rPr lang="hu-HU" sz="4400" dirty="0" err="1">
                <a:solidFill>
                  <a:schemeClr val="dk1"/>
                </a:solidFill>
              </a:rPr>
              <a:t>Physical</a:t>
            </a:r>
            <a:r>
              <a:rPr lang="hu-HU" sz="4400" dirty="0">
                <a:solidFill>
                  <a:schemeClr val="dk1"/>
                </a:solidFill>
              </a:rPr>
              <a:t> Education and </a:t>
            </a:r>
            <a:r>
              <a:rPr lang="hu-HU" sz="4400" dirty="0" err="1">
                <a:solidFill>
                  <a:schemeClr val="dk1"/>
                </a:solidFill>
              </a:rPr>
              <a:t>Sports</a:t>
            </a:r>
            <a:r>
              <a:rPr lang="hu-HU" sz="4400" dirty="0">
                <a:solidFill>
                  <a:schemeClr val="dk1"/>
                </a:solidFill>
              </a:rPr>
              <a:t> is </a:t>
            </a:r>
            <a:r>
              <a:rPr lang="hu-HU" sz="4400" dirty="0" err="1">
                <a:solidFill>
                  <a:schemeClr val="dk1"/>
                </a:solidFill>
              </a:rPr>
              <a:t>required</a:t>
            </a:r>
            <a:r>
              <a:rPr lang="hu-HU" sz="4400" dirty="0">
                <a:solidFill>
                  <a:schemeClr val="dk1"/>
                </a:solidFill>
              </a:rPr>
              <a:t> in </a:t>
            </a:r>
            <a:r>
              <a:rPr lang="hu-HU" sz="4400" dirty="0" err="1">
                <a:solidFill>
                  <a:schemeClr val="dk1"/>
                </a:solidFill>
              </a:rPr>
              <a:t>all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cases</a:t>
            </a:r>
            <a:r>
              <a:rPr lang="hu-HU" sz="4400" dirty="0">
                <a:solidFill>
                  <a:schemeClr val="dk1"/>
                </a:solidFill>
              </a:rPr>
              <a:t>.)</a:t>
            </a:r>
            <a:endParaRPr sz="4400" dirty="0">
              <a:solidFill>
                <a:schemeClr val="dk1"/>
              </a:solidFill>
            </a:endParaRPr>
          </a:p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 dirty="0" err="1">
                <a:solidFill>
                  <a:schemeClr val="dk1"/>
                </a:solidFill>
              </a:rPr>
              <a:t>Beyond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free </a:t>
            </a:r>
            <a:r>
              <a:rPr lang="hu-HU" sz="4400" dirty="0" err="1">
                <a:solidFill>
                  <a:schemeClr val="dk1"/>
                </a:solidFill>
              </a:rPr>
              <a:t>time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slots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provided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for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our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members</a:t>
            </a:r>
            <a:r>
              <a:rPr lang="hu-HU" sz="4400" dirty="0">
                <a:solidFill>
                  <a:schemeClr val="dk1"/>
                </a:solidFill>
              </a:rPr>
              <a:t> in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swimming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pool</a:t>
            </a:r>
            <a:r>
              <a:rPr lang="hu-HU" sz="4400" dirty="0">
                <a:solidFill>
                  <a:schemeClr val="dk1"/>
                </a:solidFill>
              </a:rPr>
              <a:t>, a 50% </a:t>
            </a:r>
            <a:r>
              <a:rPr lang="hu-HU" sz="4400" dirty="0" err="1">
                <a:solidFill>
                  <a:schemeClr val="dk1"/>
                </a:solidFill>
              </a:rPr>
              <a:t>discount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on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swimming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tickets</a:t>
            </a:r>
            <a:r>
              <a:rPr lang="hu-HU" sz="4400" dirty="0">
                <a:solidFill>
                  <a:schemeClr val="dk1"/>
                </a:solidFill>
              </a:rPr>
              <a:t> is </a:t>
            </a:r>
            <a:r>
              <a:rPr lang="hu-HU" sz="4400" dirty="0" err="1">
                <a:solidFill>
                  <a:schemeClr val="dk1"/>
                </a:solidFill>
              </a:rPr>
              <a:t>available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upon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presenting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membership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card</a:t>
            </a:r>
            <a:r>
              <a:rPr lang="hu-HU" sz="4400" dirty="0">
                <a:solidFill>
                  <a:schemeClr val="dk1"/>
                </a:solidFill>
              </a:rPr>
              <a:t>.</a:t>
            </a:r>
            <a:endParaRPr sz="4400" dirty="0">
              <a:solidFill>
                <a:schemeClr val="dk1"/>
              </a:solidFill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>
            <a:spLocks noGrp="1"/>
          </p:cNvSpPr>
          <p:nvPr>
            <p:ph type="body" idx="1"/>
          </p:nvPr>
        </p:nvSpPr>
        <p:spPr>
          <a:xfrm>
            <a:off x="1966244" y="10880035"/>
            <a:ext cx="206375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7103"/>
            <a:ext cx="24384000" cy="1371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11. egyéni séma">
      <a:dk1>
        <a:srgbClr val="000000"/>
      </a:dk1>
      <a:lt1>
        <a:srgbClr val="FFFFFF"/>
      </a:lt1>
      <a:dk2>
        <a:srgbClr val="007434"/>
      </a:dk2>
      <a:lt2>
        <a:srgbClr val="FFFFFF"/>
      </a:lt2>
      <a:accent1>
        <a:srgbClr val="0000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Egyéni</PresentationFormat>
  <Paragraphs>31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Helvetica Neue</vt:lpstr>
      <vt:lpstr>Libre Franklin</vt:lpstr>
      <vt:lpstr>Arial</vt:lpstr>
      <vt:lpstr>Körülvágás</vt:lpstr>
      <vt:lpstr>PowerPoint-bemutató</vt:lpstr>
      <vt:lpstr>What do you need to join?</vt:lpstr>
      <vt:lpstr>How to book?</vt:lpstr>
      <vt:lpstr>How to book?</vt:lpstr>
      <vt:lpstr>How to book?</vt:lpstr>
      <vt:lpstr>How to book?</vt:lpstr>
      <vt:lpstr>Leisure Sports Department  Membership Fees</vt:lpstr>
      <vt:lpstr>Membership discounts Gödöllő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GEAC</dc:creator>
  <cp:lastModifiedBy>Nóra Németh</cp:lastModifiedBy>
  <cp:revision>1</cp:revision>
  <dcterms:modified xsi:type="dcterms:W3CDTF">2026-01-08T09:32:12Z</dcterms:modified>
</cp:coreProperties>
</file>