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4384000" cy="13716000"/>
  <p:notesSz cx="6858000" cy="9144000"/>
  <p:embeddedFontLst>
    <p:embeddedFont>
      <p:font typeface="Helvetica Neue" panose="020B0604020202020204" charset="0"/>
      <p:regular r:id="rId12"/>
      <p:bold r:id="rId13"/>
      <p:italic r:id="rId14"/>
      <p:boldItalic r:id="rId15"/>
    </p:embeddedFont>
    <p:embeddedFont>
      <p:font typeface="Libre Franklin" pitchFamily="2" charset="-18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gFHWcduPhIqfA2UgL2oppuH6JB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body" idx="2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rtalomrész képaláírással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0" title="Background Shape"/>
          <p:cNvSpPr/>
          <p:nvPr/>
        </p:nvSpPr>
        <p:spPr>
          <a:xfrm>
            <a:off x="0" y="752"/>
            <a:ext cx="10607040" cy="13715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title"/>
          </p:nvPr>
        </p:nvSpPr>
        <p:spPr>
          <a:xfrm>
            <a:off x="1447800" y="1371600"/>
            <a:ext cx="7711440" cy="4315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Libre Franklin"/>
              <a:buNone/>
              <a:defRPr sz="9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body" idx="1"/>
          </p:nvPr>
        </p:nvSpPr>
        <p:spPr>
          <a:xfrm>
            <a:off x="12512040" y="1371602"/>
            <a:ext cx="10424160" cy="103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826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Char char="■"/>
              <a:defRPr sz="4000"/>
            </a:lvl1pPr>
            <a:lvl2pPr marL="914400" lvl="1" indent="-482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Char char="–"/>
              <a:defRPr sz="4000"/>
            </a:lvl2pPr>
            <a:lvl3pPr marL="1371600" lvl="2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■"/>
              <a:defRPr sz="3600"/>
            </a:lvl3pPr>
            <a:lvl4pPr marL="1828800" lvl="3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–"/>
              <a:defRPr sz="3600"/>
            </a:lvl4pPr>
            <a:lvl5pPr marL="2286000" lvl="4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 sz="3200"/>
            </a:lvl5pPr>
            <a:lvl6pPr marL="2743200" lvl="5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–"/>
              <a:defRPr sz="3200"/>
            </a:lvl6pPr>
            <a:lvl7pPr marL="3200400" lvl="6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 sz="3200"/>
            </a:lvl7pPr>
            <a:lvl8pPr marL="3657600" lvl="7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–"/>
              <a:defRPr sz="3200"/>
            </a:lvl8pPr>
            <a:lvl9pPr marL="4114800" lvl="8" indent="-4318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3200"/>
              <a:buChar char="■"/>
              <a:defRPr sz="3200"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2"/>
          </p:nvPr>
        </p:nvSpPr>
        <p:spPr>
          <a:xfrm>
            <a:off x="1447800" y="5712688"/>
            <a:ext cx="7711440" cy="602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94000"/>
              </a:lnSpc>
              <a:spcBef>
                <a:spcPts val="30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5pPr>
            <a:lvl6pPr marL="2743200" lvl="5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6pPr>
            <a:lvl7pPr marL="3200400" lvl="6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7pPr>
            <a:lvl8pPr marL="3657600" lvl="7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8pPr>
            <a:lvl9pPr marL="4114800" lvl="8" indent="-2286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dt" idx="10"/>
          </p:nvPr>
        </p:nvSpPr>
        <p:spPr>
          <a:xfrm>
            <a:off x="14478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ftr" idx="11"/>
          </p:nvPr>
        </p:nvSpPr>
        <p:spPr>
          <a:xfrm>
            <a:off x="4411891" y="12906772"/>
            <a:ext cx="474735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sldNum" idx="12"/>
          </p:nvPr>
        </p:nvSpPr>
        <p:spPr>
          <a:xfrm>
            <a:off x="19766280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77" name="Google Shape;77;p20" title="Divider Bar"/>
          <p:cNvSpPr/>
          <p:nvPr/>
        </p:nvSpPr>
        <p:spPr>
          <a:xfrm>
            <a:off x="10607040" y="752"/>
            <a:ext cx="4572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ép képaláírással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 title="Background Shape"/>
          <p:cNvSpPr/>
          <p:nvPr/>
        </p:nvSpPr>
        <p:spPr>
          <a:xfrm>
            <a:off x="0" y="752"/>
            <a:ext cx="10607040" cy="13715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title"/>
          </p:nvPr>
        </p:nvSpPr>
        <p:spPr>
          <a:xfrm>
            <a:off x="1447800" y="1371600"/>
            <a:ext cx="7711440" cy="4315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Libre Franklin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>
            <a:spLocks noGrp="1"/>
          </p:cNvSpPr>
          <p:nvPr>
            <p:ph type="pic" idx="2"/>
          </p:nvPr>
        </p:nvSpPr>
        <p:spPr>
          <a:xfrm>
            <a:off x="11064240" y="1"/>
            <a:ext cx="13319760" cy="13715998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21"/>
          <p:cNvSpPr txBox="1">
            <a:spLocks noGrp="1"/>
          </p:cNvSpPr>
          <p:nvPr>
            <p:ph type="body" idx="1"/>
          </p:nvPr>
        </p:nvSpPr>
        <p:spPr>
          <a:xfrm>
            <a:off x="1447800" y="5711936"/>
            <a:ext cx="7711440" cy="6022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94000"/>
              </a:lnSpc>
              <a:spcBef>
                <a:spcPts val="30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5pPr>
            <a:lvl6pPr marL="2743200" lvl="5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6pPr>
            <a:lvl7pPr marL="3200400" lvl="6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7pPr>
            <a:lvl8pPr marL="3657600" lvl="7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8pPr>
            <a:lvl9pPr marL="4114800" lvl="8" indent="-2286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dt" idx="10"/>
          </p:nvPr>
        </p:nvSpPr>
        <p:spPr>
          <a:xfrm>
            <a:off x="14478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ftr" idx="11"/>
          </p:nvPr>
        </p:nvSpPr>
        <p:spPr>
          <a:xfrm>
            <a:off x="4411891" y="12906772"/>
            <a:ext cx="474735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19766280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86" name="Google Shape;86;p21" title="Divider Bar"/>
          <p:cNvSpPr/>
          <p:nvPr/>
        </p:nvSpPr>
        <p:spPr>
          <a:xfrm>
            <a:off x="10607040" y="752"/>
            <a:ext cx="4572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body" idx="1"/>
          </p:nvPr>
        </p:nvSpPr>
        <p:spPr>
          <a:xfrm rot="5400000">
            <a:off x="8772525" y="-1438274"/>
            <a:ext cx="7143750" cy="192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marL="914400" lvl="1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title"/>
          </p:nvPr>
        </p:nvSpPr>
        <p:spPr>
          <a:xfrm rot="5400000">
            <a:off x="15515644" y="4925790"/>
            <a:ext cx="10486488" cy="313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1"/>
          </p:nvPr>
        </p:nvSpPr>
        <p:spPr>
          <a:xfrm rot="5400000">
            <a:off x="5679598" y="-1688085"/>
            <a:ext cx="10486488" cy="1635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marL="914400" lvl="1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listajelek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ímdia">
  <p:cSld name="Címdia">
    <p:bg>
      <p:bgPr>
        <a:solidFill>
          <a:schemeClr val="lt2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4"/>
          <p:cNvSpPr txBox="1">
            <a:spLocks noGrp="1"/>
          </p:cNvSpPr>
          <p:nvPr>
            <p:ph type="ctrTitle"/>
          </p:nvPr>
        </p:nvSpPr>
        <p:spPr>
          <a:xfrm>
            <a:off x="3830257" y="3576908"/>
            <a:ext cx="16722458" cy="4196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0"/>
              <a:buFont typeface="Libre Franklin"/>
              <a:buNone/>
              <a:defRPr sz="14400" cap="none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ubTitle" idx="1"/>
          </p:nvPr>
        </p:nvSpPr>
        <p:spPr>
          <a:xfrm>
            <a:off x="5359813" y="7912559"/>
            <a:ext cx="13663346" cy="217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600"/>
              <a:buNone/>
              <a:defRPr sz="4600"/>
            </a:lvl1pPr>
            <a:lvl2pPr lvl="1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/>
            </a:lvl2pPr>
            <a:lvl3pPr lvl="2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/>
            </a:lvl3pPr>
            <a:lvl4pPr lvl="3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4pPr>
            <a:lvl5pPr lvl="4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5pPr>
            <a:lvl6pPr lvl="5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6pPr>
            <a:lvl7pPr lvl="6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7pPr>
            <a:lvl8pPr lvl="7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8pPr>
            <a:lvl9pPr lvl="8" algn="ctr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dt" idx="10"/>
          </p:nvPr>
        </p:nvSpPr>
        <p:spPr>
          <a:xfrm>
            <a:off x="1505716" y="12906772"/>
            <a:ext cx="3215888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ftr" idx="11"/>
          </p:nvPr>
        </p:nvSpPr>
        <p:spPr>
          <a:xfrm>
            <a:off x="5168109" y="12906772"/>
            <a:ext cx="1404675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sldNum" idx="12"/>
          </p:nvPr>
        </p:nvSpPr>
        <p:spPr>
          <a:xfrm>
            <a:off x="19661366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grpSp>
        <p:nvGrpSpPr>
          <p:cNvPr id="32" name="Google Shape;32;p14"/>
          <p:cNvGrpSpPr/>
          <p:nvPr/>
        </p:nvGrpSpPr>
        <p:grpSpPr>
          <a:xfrm>
            <a:off x="1505717" y="1488939"/>
            <a:ext cx="21348234" cy="10699342"/>
            <a:chOff x="752858" y="744469"/>
            <a:chExt cx="10674117" cy="5349671"/>
          </a:xfrm>
        </p:grpSpPr>
        <p:sp>
          <p:nvSpPr>
            <p:cNvPr id="33" name="Google Shape;33;p14"/>
            <p:cNvSpPr/>
            <p:nvPr/>
          </p:nvSpPr>
          <p:spPr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sp>
          <p:nvSpPr>
            <p:cNvPr id="34" name="Google Shape;34;p14"/>
            <p:cNvSpPr/>
            <p:nvPr/>
          </p:nvSpPr>
          <p:spPr>
            <a:xfrm rot="10800000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 extrusionOk="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body" idx="1"/>
          </p:nvPr>
        </p:nvSpPr>
        <p:spPr>
          <a:xfrm>
            <a:off x="2743200" y="4572000"/>
            <a:ext cx="19202400" cy="7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marL="914400" lvl="1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zakaszfejléc" type="secHead">
  <p:cSld name="SECTION_HEADER">
    <p:bg>
      <p:bgPr>
        <a:solidFill>
          <a:schemeClr val="dk2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>
            <a:spLocks noGrp="1"/>
          </p:cNvSpPr>
          <p:nvPr>
            <p:ph type="title"/>
          </p:nvPr>
        </p:nvSpPr>
        <p:spPr>
          <a:xfrm>
            <a:off x="1530051" y="2602721"/>
            <a:ext cx="19225942" cy="570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400"/>
              <a:buFont typeface="Libre Franklin"/>
              <a:buNone/>
              <a:defRPr sz="14400" cap="none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1"/>
          </p:nvPr>
        </p:nvSpPr>
        <p:spPr>
          <a:xfrm>
            <a:off x="1530051" y="8432656"/>
            <a:ext cx="19225942" cy="228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dt" idx="10"/>
          </p:nvPr>
        </p:nvSpPr>
        <p:spPr>
          <a:xfrm>
            <a:off x="1477817" y="12906772"/>
            <a:ext cx="3244818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ftr" idx="11"/>
          </p:nvPr>
        </p:nvSpPr>
        <p:spPr>
          <a:xfrm>
            <a:off x="5168625" y="12906772"/>
            <a:ext cx="1404675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19661366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47" name="Google Shape;47;p16" title="Crop Mark"/>
          <p:cNvSpPr/>
          <p:nvPr/>
        </p:nvSpPr>
        <p:spPr>
          <a:xfrm>
            <a:off x="16303925" y="3371304"/>
            <a:ext cx="6550026" cy="8816976"/>
          </a:xfrm>
          <a:custGeom>
            <a:avLst/>
            <a:gdLst/>
            <a:ahLst/>
            <a:cxnLst/>
            <a:rect l="l" t="t" r="r" b="b"/>
            <a:pathLst>
              <a:path w="4125" h="5554" extrusionOk="0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1"/>
          </p:nvPr>
        </p:nvSpPr>
        <p:spPr>
          <a:xfrm>
            <a:off x="2743200" y="4571999"/>
            <a:ext cx="8895572" cy="7162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826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Char char="■"/>
              <a:defRPr>
                <a:solidFill>
                  <a:schemeClr val="dk2"/>
                </a:solidFill>
              </a:defRPr>
            </a:lvl1pPr>
            <a:lvl2pPr marL="914400" lvl="1" indent="-482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Char char="–"/>
              <a:defRPr>
                <a:solidFill>
                  <a:schemeClr val="dk2"/>
                </a:solidFill>
              </a:defRPr>
            </a:lvl2pPr>
            <a:lvl3pPr marL="1371600" lvl="2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■"/>
              <a:defRPr>
                <a:solidFill>
                  <a:schemeClr val="dk2"/>
                </a:solidFill>
              </a:defRPr>
            </a:lvl3pPr>
            <a:lvl4pPr marL="1828800" lvl="3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–"/>
              <a:defRPr>
                <a:solidFill>
                  <a:schemeClr val="dk2"/>
                </a:solidFill>
              </a:defRPr>
            </a:lvl4pPr>
            <a:lvl5pPr marL="2286000" lvl="4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2"/>
          </p:nvPr>
        </p:nvSpPr>
        <p:spPr>
          <a:xfrm>
            <a:off x="13050806" y="4571999"/>
            <a:ext cx="8895572" cy="7162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826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Char char="■"/>
              <a:defRPr>
                <a:solidFill>
                  <a:schemeClr val="dk2"/>
                </a:solidFill>
              </a:defRPr>
            </a:lvl1pPr>
            <a:lvl2pPr marL="914400" lvl="1" indent="-482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Char char="–"/>
              <a:defRPr>
                <a:solidFill>
                  <a:schemeClr val="dk2"/>
                </a:solidFill>
              </a:defRPr>
            </a:lvl2pPr>
            <a:lvl3pPr marL="1371600" lvl="2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■"/>
              <a:defRPr>
                <a:solidFill>
                  <a:schemeClr val="dk2"/>
                </a:solidFill>
              </a:defRPr>
            </a:lvl3pPr>
            <a:lvl4pPr marL="1828800" lvl="3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–"/>
              <a:defRPr>
                <a:solidFill>
                  <a:schemeClr val="dk2"/>
                </a:solidFill>
              </a:defRPr>
            </a:lvl4pPr>
            <a:lvl5pPr marL="2286000" lvl="4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8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1"/>
          </p:nvPr>
        </p:nvSpPr>
        <p:spPr>
          <a:xfrm>
            <a:off x="2743200" y="4681728"/>
            <a:ext cx="8887968" cy="164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 b="1"/>
            </a:lvl2pPr>
            <a:lvl3pPr marL="1371600" lvl="2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 b="1"/>
            </a:lvl3pPr>
            <a:lvl4pPr marL="1828800" lvl="3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4pPr>
            <a:lvl5pPr marL="2286000" lvl="4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5pPr>
            <a:lvl6pPr marL="2743200" lvl="5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6pPr>
            <a:lvl7pPr marL="3200400" lvl="6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7pPr>
            <a:lvl8pPr marL="3657600" lvl="7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8pPr>
            <a:lvl9pPr marL="4114800" lvl="8" indent="-2286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3200"/>
              <a:buNone/>
              <a:defRPr sz="3200" b="1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body" idx="2"/>
          </p:nvPr>
        </p:nvSpPr>
        <p:spPr>
          <a:xfrm>
            <a:off x="2743200" y="6610415"/>
            <a:ext cx="8887968" cy="5124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826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Char char="■"/>
              <a:defRPr>
                <a:solidFill>
                  <a:schemeClr val="dk2"/>
                </a:solidFill>
              </a:defRPr>
            </a:lvl1pPr>
            <a:lvl2pPr marL="914400" lvl="1" indent="-482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Char char="–"/>
              <a:defRPr>
                <a:solidFill>
                  <a:schemeClr val="dk2"/>
                </a:solidFill>
              </a:defRPr>
            </a:lvl2pPr>
            <a:lvl3pPr marL="1371600" lvl="2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■"/>
              <a:defRPr>
                <a:solidFill>
                  <a:schemeClr val="dk2"/>
                </a:solidFill>
              </a:defRPr>
            </a:lvl3pPr>
            <a:lvl4pPr marL="1828800" lvl="3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–"/>
              <a:defRPr>
                <a:solidFill>
                  <a:schemeClr val="dk2"/>
                </a:solidFill>
              </a:defRPr>
            </a:lvl4pPr>
            <a:lvl5pPr marL="2286000" lvl="4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body" idx="3"/>
          </p:nvPr>
        </p:nvSpPr>
        <p:spPr>
          <a:xfrm>
            <a:off x="13050028" y="4681728"/>
            <a:ext cx="8887968" cy="164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 b="1"/>
            </a:lvl2pPr>
            <a:lvl3pPr marL="1371600" lvl="2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 b="1"/>
            </a:lvl3pPr>
            <a:lvl4pPr marL="1828800" lvl="3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4pPr>
            <a:lvl5pPr marL="2286000" lvl="4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5pPr>
            <a:lvl6pPr marL="2743200" lvl="5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6pPr>
            <a:lvl7pPr marL="3200400" lvl="6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7pPr>
            <a:lvl8pPr marL="3657600" lvl="7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8pPr>
            <a:lvl9pPr marL="4114800" lvl="8" indent="-2286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3200"/>
              <a:buNone/>
              <a:defRPr sz="3200" b="1"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4"/>
          </p:nvPr>
        </p:nvSpPr>
        <p:spPr>
          <a:xfrm>
            <a:off x="13050028" y="6610415"/>
            <a:ext cx="8887968" cy="5124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826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Char char="■"/>
              <a:defRPr>
                <a:solidFill>
                  <a:schemeClr val="dk2"/>
                </a:solidFill>
              </a:defRPr>
            </a:lvl1pPr>
            <a:lvl2pPr marL="914400" lvl="1" indent="-482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Char char="–"/>
              <a:defRPr>
                <a:solidFill>
                  <a:schemeClr val="dk2"/>
                </a:solidFill>
              </a:defRPr>
            </a:lvl2pPr>
            <a:lvl3pPr marL="1371600" lvl="2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■"/>
              <a:defRPr>
                <a:solidFill>
                  <a:schemeClr val="dk2"/>
                </a:solidFill>
              </a:defRPr>
            </a:lvl3pPr>
            <a:lvl4pPr marL="1828800" lvl="3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–"/>
              <a:defRPr>
                <a:solidFill>
                  <a:schemeClr val="dk2"/>
                </a:solidFill>
              </a:defRPr>
            </a:lvl4pPr>
            <a:lvl5pPr marL="2286000" lvl="4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9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Libre Franklin"/>
              <a:buNone/>
              <a:defRPr sz="8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2743200" y="4572000"/>
            <a:ext cx="19202400" cy="7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82600" algn="l" rtl="0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Char char="■"/>
              <a:defRPr sz="4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4826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Char char="–"/>
              <a:defRPr sz="40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4572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Char char="■"/>
              <a:defRPr sz="3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4572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Char char="–"/>
              <a:defRPr sz="36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4318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Libre Franklin"/>
              <a:buChar char="■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4318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Libre Franklin"/>
              <a:buChar char="–"/>
              <a:defRPr sz="32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4064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Char char="■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4064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Char char="–"/>
              <a:defRPr sz="28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406400" algn="l" rtl="0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2800"/>
              <a:buFont typeface="Libre Franklin"/>
              <a:buChar char="■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11" name="Google Shape;11;p10" title="Side bar"/>
          <p:cNvSpPr/>
          <p:nvPr/>
        </p:nvSpPr>
        <p:spPr>
          <a:xfrm>
            <a:off x="956190" y="752"/>
            <a:ext cx="4572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forms.office.com/r/m9gSNsiwwN" TargetMode="External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www.foggo.hu/" TargetMode="External"/><Relationship Id="rId4" Type="http://schemas.openxmlformats.org/officeDocument/2006/relationships/hyperlink" Target="https://forms.office.com/e/7urJfGBU0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hyperlink" Target="http://www.foggosport.com/" TargetMode="Externa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1"/>
          <p:cNvGrpSpPr/>
          <p:nvPr/>
        </p:nvGrpSpPr>
        <p:grpSpPr>
          <a:xfrm>
            <a:off x="983392" y="1863655"/>
            <a:ext cx="18134255" cy="9988689"/>
            <a:chOff x="-29497" y="2044615"/>
            <a:chExt cx="18134255" cy="9988689"/>
          </a:xfrm>
        </p:grpSpPr>
        <p:sp>
          <p:nvSpPr>
            <p:cNvPr id="104" name="Google Shape;104;p1"/>
            <p:cNvSpPr/>
            <p:nvPr/>
          </p:nvSpPr>
          <p:spPr>
            <a:xfrm>
              <a:off x="-29497" y="2044615"/>
              <a:ext cx="11453578" cy="9988688"/>
            </a:xfrm>
            <a:custGeom>
              <a:avLst/>
              <a:gdLst/>
              <a:ahLst/>
              <a:cxnLst/>
              <a:rect l="l" t="t" r="r" b="b"/>
              <a:pathLst>
                <a:path w="23757" h="21600" extrusionOk="0">
                  <a:moveTo>
                    <a:pt x="0" y="0"/>
                  </a:moveTo>
                  <a:lnTo>
                    <a:pt x="21263" y="0"/>
                  </a:lnTo>
                  <a:cubicBezTo>
                    <a:pt x="21485" y="3363"/>
                    <a:pt x="23757" y="7063"/>
                    <a:pt x="23757" y="10812"/>
                  </a:cubicBezTo>
                  <a:cubicBezTo>
                    <a:pt x="23756" y="14554"/>
                    <a:pt x="21484" y="18244"/>
                    <a:pt x="21263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9003666" y="6723760"/>
              <a:ext cx="4145906" cy="5309544"/>
            </a:xfrm>
            <a:custGeom>
              <a:avLst/>
              <a:gdLst/>
              <a:ahLst/>
              <a:cxnLst/>
              <a:rect l="l" t="t" r="r" b="b"/>
              <a:pathLst>
                <a:path w="21978" h="21648" extrusionOk="0">
                  <a:moveTo>
                    <a:pt x="12418" y="45"/>
                  </a:moveTo>
                  <a:lnTo>
                    <a:pt x="0" y="21648"/>
                  </a:lnTo>
                  <a:lnTo>
                    <a:pt x="10222" y="21642"/>
                  </a:lnTo>
                  <a:lnTo>
                    <a:pt x="21978" y="0"/>
                  </a:lnTo>
                  <a:lnTo>
                    <a:pt x="12418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 flipH="1">
              <a:off x="9377212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1552197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 flipH="1">
              <a:off x="11854443" y="2044615"/>
              <a:ext cx="3779756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14022763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 flipH="1">
              <a:off x="14325003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111" name="Google Shape;111;p1" descr="MATE_2021_green_Rajztábla 1.jpg"/>
          <p:cNvPicPr preferRelativeResize="0"/>
          <p:nvPr/>
        </p:nvPicPr>
        <p:blipFill rotWithShape="1">
          <a:blip r:embed="rId3">
            <a:alphaModFix/>
          </a:blip>
          <a:srcRect l="15451" t="22853" r="15451" b="22851"/>
          <a:stretch/>
        </p:blipFill>
        <p:spPr>
          <a:xfrm>
            <a:off x="19024724" y="9498278"/>
            <a:ext cx="5067811" cy="253502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"/>
          <p:cNvSpPr txBox="1"/>
          <p:nvPr/>
        </p:nvSpPr>
        <p:spPr>
          <a:xfrm>
            <a:off x="1889760" y="2733079"/>
            <a:ext cx="10390218" cy="4165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8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MATE-GEAC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8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Leisure Sports Department</a:t>
            </a:r>
            <a:endParaRPr sz="8800" b="1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13" name="Google Shape;11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007354" y="2044614"/>
            <a:ext cx="3393254" cy="3994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"/>
          <p:cNvSpPr txBox="1"/>
          <p:nvPr/>
        </p:nvSpPr>
        <p:spPr>
          <a:xfrm>
            <a:off x="1889759" y="7767746"/>
            <a:ext cx="699298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7200" i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How to join?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 txBox="1">
            <a:spLocks noGrp="1"/>
          </p:cNvSpPr>
          <p:nvPr>
            <p:ph type="title"/>
          </p:nvPr>
        </p:nvSpPr>
        <p:spPr>
          <a:xfrm>
            <a:off x="1299494" y="1092919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ibre Franklin"/>
              <a:buNone/>
            </a:pPr>
            <a:r>
              <a:rPr lang="hu-HU" sz="6600" b="1" dirty="0" err="1">
                <a:solidFill>
                  <a:schemeClr val="dk1"/>
                </a:solidFill>
              </a:rPr>
              <a:t>What</a:t>
            </a:r>
            <a:r>
              <a:rPr lang="hu-HU" sz="6600" dirty="0"/>
              <a:t> </a:t>
            </a:r>
            <a:r>
              <a:rPr lang="hu-HU" sz="6600" b="1" dirty="0" err="1">
                <a:solidFill>
                  <a:schemeClr val="dk1"/>
                </a:solidFill>
              </a:rPr>
              <a:t>do</a:t>
            </a:r>
            <a:r>
              <a:rPr lang="hu-HU" sz="6600" b="1" dirty="0">
                <a:solidFill>
                  <a:schemeClr val="dk1"/>
                </a:solidFill>
              </a:rPr>
              <a:t> </a:t>
            </a:r>
            <a:r>
              <a:rPr lang="hu-HU" sz="6600" b="1" dirty="0" err="1">
                <a:solidFill>
                  <a:schemeClr val="dk1"/>
                </a:solidFill>
              </a:rPr>
              <a:t>you</a:t>
            </a:r>
            <a:r>
              <a:rPr lang="hu-HU" sz="6600" b="1" dirty="0">
                <a:solidFill>
                  <a:schemeClr val="dk1"/>
                </a:solidFill>
              </a:rPr>
              <a:t> </a:t>
            </a:r>
            <a:r>
              <a:rPr lang="hu-HU" sz="6600" b="1" dirty="0" err="1">
                <a:solidFill>
                  <a:schemeClr val="dk1"/>
                </a:solidFill>
              </a:rPr>
              <a:t>need</a:t>
            </a:r>
            <a:r>
              <a:rPr lang="hu-HU" sz="6600" b="1" dirty="0">
                <a:solidFill>
                  <a:schemeClr val="dk1"/>
                </a:solidFill>
              </a:rPr>
              <a:t> </a:t>
            </a:r>
            <a:r>
              <a:rPr lang="hu-HU" sz="6600" b="1" dirty="0" err="1">
                <a:solidFill>
                  <a:schemeClr val="dk1"/>
                </a:solidFill>
              </a:rPr>
              <a:t>to</a:t>
            </a:r>
            <a:r>
              <a:rPr lang="hu-HU" sz="6600" b="1" dirty="0">
                <a:solidFill>
                  <a:schemeClr val="dk1"/>
                </a:solidFill>
              </a:rPr>
              <a:t> </a:t>
            </a:r>
            <a:r>
              <a:rPr lang="hu-HU" sz="6600" b="1" dirty="0" err="1">
                <a:solidFill>
                  <a:schemeClr val="dk1"/>
                </a:solidFill>
              </a:rPr>
              <a:t>join</a:t>
            </a:r>
            <a:r>
              <a:rPr lang="hu-HU" sz="6600" b="1" dirty="0">
                <a:solidFill>
                  <a:schemeClr val="dk1"/>
                </a:solidFill>
              </a:rPr>
              <a:t>?</a:t>
            </a:r>
            <a:endParaRPr sz="6600" b="1" dirty="0">
              <a:solidFill>
                <a:schemeClr val="dk1"/>
              </a:solidFill>
            </a:endParaRPr>
          </a:p>
        </p:txBody>
      </p:sp>
      <p:sp>
        <p:nvSpPr>
          <p:cNvPr id="120" name="Google Shape;120;p2"/>
          <p:cNvSpPr txBox="1">
            <a:spLocks noGrp="1"/>
          </p:cNvSpPr>
          <p:nvPr>
            <p:ph type="body" idx="2"/>
          </p:nvPr>
        </p:nvSpPr>
        <p:spPr>
          <a:xfrm>
            <a:off x="1873250" y="2855889"/>
            <a:ext cx="20637500" cy="880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</a:pPr>
            <a:r>
              <a:rPr lang="hu-HU" sz="3600" dirty="0" err="1">
                <a:solidFill>
                  <a:schemeClr val="dk1"/>
                </a:solidFill>
              </a:rPr>
              <a:t>Active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student</a:t>
            </a:r>
            <a:r>
              <a:rPr lang="hu-HU" sz="3600" dirty="0">
                <a:solidFill>
                  <a:schemeClr val="dk1"/>
                </a:solidFill>
              </a:rPr>
              <a:t> status</a:t>
            </a:r>
            <a:endParaRPr dirty="0"/>
          </a:p>
          <a:p>
            <a:pPr marL="457200" marR="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3600" dirty="0" err="1">
                <a:solidFill>
                  <a:schemeClr val="dk1"/>
                </a:solidFill>
              </a:rPr>
              <a:t>Fill</a:t>
            </a:r>
            <a:r>
              <a:rPr lang="hu-HU" sz="3600" dirty="0">
                <a:solidFill>
                  <a:schemeClr val="dk1"/>
                </a:solidFill>
              </a:rPr>
              <a:t> out </a:t>
            </a:r>
            <a:r>
              <a:rPr lang="hu-HU" sz="3600" dirty="0" err="1">
                <a:solidFill>
                  <a:schemeClr val="dk1"/>
                </a:solidFill>
              </a:rPr>
              <a:t>the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right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form</a:t>
            </a:r>
            <a:r>
              <a:rPr lang="hu-HU" sz="3600" dirty="0">
                <a:solidFill>
                  <a:schemeClr val="dk1"/>
                </a:solidFill>
              </a:rPr>
              <a:t>:</a:t>
            </a:r>
            <a:endParaRPr dirty="0"/>
          </a:p>
          <a:p>
            <a: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dirty="0">
                <a:solidFill>
                  <a:schemeClr val="dk1"/>
                </a:solidFill>
              </a:rPr>
              <a:t>Gödöllő: </a:t>
            </a:r>
            <a:r>
              <a:rPr lang="hu-HU" i="1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https://forms.office.com/r/m9gSNsiwwN</a:t>
            </a:r>
            <a:endParaRPr i="1" dirty="0">
              <a:solidFill>
                <a:schemeClr val="dk1"/>
              </a:solidFill>
            </a:endParaRPr>
          </a:p>
          <a:p>
            <a: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i="1" dirty="0">
                <a:solidFill>
                  <a:schemeClr val="dk1"/>
                </a:solidFill>
              </a:rPr>
              <a:t>Kaposvár: </a:t>
            </a:r>
            <a:r>
              <a:rPr lang="hu-HU" i="1" u="sng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https://forms.office.com/e/7urJfGBU0f</a:t>
            </a:r>
            <a:endParaRPr i="1" dirty="0">
              <a:solidFill>
                <a:schemeClr val="dk1"/>
              </a:solidFill>
            </a:endParaRPr>
          </a:p>
          <a:p>
            <a:pPr marL="88011" lvl="0" indent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None/>
            </a:pPr>
            <a:r>
              <a:rPr lang="hu-HU" sz="3600" dirty="0" err="1">
                <a:solidFill>
                  <a:schemeClr val="dk1"/>
                </a:solidFill>
              </a:rPr>
              <a:t>Registration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with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the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same</a:t>
            </a:r>
            <a:r>
              <a:rPr lang="hu-HU" sz="3600" dirty="0">
                <a:solidFill>
                  <a:schemeClr val="dk1"/>
                </a:solidFill>
              </a:rPr>
              <a:t> e-mail </a:t>
            </a:r>
            <a:r>
              <a:rPr lang="hu-HU" sz="3600" dirty="0" err="1">
                <a:solidFill>
                  <a:schemeClr val="dk1"/>
                </a:solidFill>
              </a:rPr>
              <a:t>address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which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you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gave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at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the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form</a:t>
            </a:r>
            <a:r>
              <a:rPr lang="hu-HU" sz="3600" dirty="0">
                <a:solidFill>
                  <a:schemeClr val="dk1"/>
                </a:solidFill>
              </a:rPr>
              <a:t> in </a:t>
            </a:r>
            <a:r>
              <a:rPr lang="hu-HU" sz="3600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www.foggosport.</a:t>
            </a:r>
            <a:r>
              <a:rPr lang="hu-HU" sz="3600" dirty="0">
                <a:solidFill>
                  <a:schemeClr val="dk1"/>
                </a:solidFill>
              </a:rPr>
              <a:t>com</a:t>
            </a:r>
            <a:endParaRPr sz="3600" b="1" dirty="0">
              <a:solidFill>
                <a:schemeClr val="dk1"/>
              </a:solidFill>
            </a:endParaRPr>
          </a:p>
          <a:p>
            <a:pPr marL="914400" lvl="1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3600" dirty="0" err="1">
                <a:solidFill>
                  <a:schemeClr val="dk1"/>
                </a:solidFill>
              </a:rPr>
              <a:t>Activate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your</a:t>
            </a:r>
            <a:r>
              <a:rPr lang="hu-HU" sz="3600" dirty="0">
                <a:solidFill>
                  <a:schemeClr val="dk1"/>
                </a:solidFill>
              </a:rPr>
              <a:t> profil </a:t>
            </a:r>
            <a:r>
              <a:rPr lang="hu-HU" sz="3600" dirty="0" err="1">
                <a:solidFill>
                  <a:schemeClr val="dk1"/>
                </a:solidFill>
              </a:rPr>
              <a:t>with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the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verifying</a:t>
            </a:r>
            <a:r>
              <a:rPr lang="hu-HU" sz="3600" dirty="0">
                <a:solidFill>
                  <a:schemeClr val="dk1"/>
                </a:solidFill>
              </a:rPr>
              <a:t> e-mail (</a:t>
            </a:r>
            <a:r>
              <a:rPr lang="hu-HU" sz="3600" dirty="0" err="1">
                <a:solidFill>
                  <a:schemeClr val="dk1"/>
                </a:solidFill>
              </a:rPr>
              <a:t>please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check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the</a:t>
            </a:r>
            <a:r>
              <a:rPr lang="hu-HU" sz="3600" dirty="0">
                <a:solidFill>
                  <a:schemeClr val="dk1"/>
                </a:solidFill>
              </a:rPr>
              <a:t> spam)</a:t>
            </a:r>
            <a:endParaRPr sz="3600" i="1" dirty="0">
              <a:solidFill>
                <a:schemeClr val="dk1"/>
              </a:solidFill>
            </a:endParaRPr>
          </a:p>
          <a:p>
            <a:pPr marL="88011" lvl="0" indent="0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None/>
            </a:pPr>
            <a:r>
              <a:rPr lang="hu-HU" sz="3600" dirty="0">
                <a:solidFill>
                  <a:schemeClr val="dk1"/>
                </a:solidFill>
              </a:rPr>
              <a:t>Gödöllő: </a:t>
            </a:r>
            <a:r>
              <a:rPr lang="hu-HU" sz="3600" dirty="0" err="1">
                <a:solidFill>
                  <a:schemeClr val="dk1"/>
                </a:solidFill>
              </a:rPr>
              <a:t>We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will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send</a:t>
            </a:r>
            <a:r>
              <a:rPr lang="hu-HU" sz="3600" dirty="0">
                <a:solidFill>
                  <a:schemeClr val="dk1"/>
                </a:solidFill>
              </a:rPr>
              <a:t> an e-mail </a:t>
            </a:r>
            <a:r>
              <a:rPr lang="hu-HU" sz="3600" dirty="0" err="1">
                <a:solidFill>
                  <a:schemeClr val="dk1"/>
                </a:solidFill>
              </a:rPr>
              <a:t>to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you</a:t>
            </a:r>
            <a:r>
              <a:rPr lang="hu-HU" sz="3600" dirty="0">
                <a:solidFill>
                  <a:schemeClr val="dk1"/>
                </a:solidFill>
              </a:rPr>
              <a:t> in </a:t>
            </a:r>
            <a:r>
              <a:rPr lang="hu-HU" sz="3600" dirty="0" err="1">
                <a:solidFill>
                  <a:schemeClr val="dk1"/>
                </a:solidFill>
              </a:rPr>
              <a:t>couple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days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when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you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can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get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your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membership</a:t>
            </a:r>
            <a:r>
              <a:rPr lang="hu-HU" sz="3600" dirty="0">
                <a:solidFill>
                  <a:schemeClr val="dk1"/>
                </a:solidFill>
              </a:rPr>
              <a:t> </a:t>
            </a:r>
            <a:r>
              <a:rPr lang="hu-HU" sz="3600" dirty="0" err="1">
                <a:solidFill>
                  <a:schemeClr val="dk1"/>
                </a:solidFill>
              </a:rPr>
              <a:t>card</a:t>
            </a:r>
            <a:r>
              <a:rPr lang="hu-HU" sz="3600" dirty="0">
                <a:solidFill>
                  <a:schemeClr val="dk1"/>
                </a:solidFill>
              </a:rPr>
              <a:t>. </a:t>
            </a:r>
            <a:endParaRPr dirty="0"/>
          </a:p>
        </p:txBody>
      </p:sp>
      <p:pic>
        <p:nvPicPr>
          <p:cNvPr id="121" name="Google Shape;121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37600" y="436616"/>
            <a:ext cx="2332288" cy="274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273481" y="10450874"/>
            <a:ext cx="3837037" cy="239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title"/>
          </p:nvPr>
        </p:nvSpPr>
        <p:spPr>
          <a:xfrm>
            <a:off x="6193744" y="1194718"/>
            <a:ext cx="22164608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</a:pPr>
            <a:r>
              <a:rPr lang="hu-HU" sz="6600" b="1" dirty="0" err="1">
                <a:solidFill>
                  <a:schemeClr val="dk1"/>
                </a:solidFill>
              </a:rPr>
              <a:t>How</a:t>
            </a:r>
            <a:r>
              <a:rPr lang="hu-HU" sz="6600" b="1" dirty="0">
                <a:solidFill>
                  <a:schemeClr val="dk1"/>
                </a:solidFill>
              </a:rPr>
              <a:t> </a:t>
            </a:r>
            <a:r>
              <a:rPr lang="hu-HU" sz="6600" b="1" dirty="0" err="1">
                <a:solidFill>
                  <a:schemeClr val="dk1"/>
                </a:solidFill>
              </a:rPr>
              <a:t>to</a:t>
            </a:r>
            <a:r>
              <a:rPr lang="hu-HU" sz="6600" b="1" dirty="0">
                <a:solidFill>
                  <a:schemeClr val="dk1"/>
                </a:solidFill>
              </a:rPr>
              <a:t> </a:t>
            </a:r>
            <a:r>
              <a:rPr lang="hu-HU" sz="6600" b="1" dirty="0" err="1">
                <a:solidFill>
                  <a:schemeClr val="dk1"/>
                </a:solidFill>
              </a:rPr>
              <a:t>book</a:t>
            </a:r>
            <a:r>
              <a:rPr lang="hu-HU" sz="6600" b="1" dirty="0">
                <a:solidFill>
                  <a:schemeClr val="dk1"/>
                </a:solidFill>
              </a:rPr>
              <a:t>?</a:t>
            </a:r>
            <a:endParaRPr dirty="0"/>
          </a:p>
        </p:txBody>
      </p:sp>
      <p:pic>
        <p:nvPicPr>
          <p:cNvPr id="129" name="Google Shape;12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7600" y="436616"/>
            <a:ext cx="2332288" cy="274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"/>
          <p:cNvSpPr txBox="1"/>
          <p:nvPr/>
        </p:nvSpPr>
        <p:spPr>
          <a:xfrm>
            <a:off x="1829203" y="10902461"/>
            <a:ext cx="10897752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1. Log in to </a:t>
            </a:r>
            <a:r>
              <a:rPr lang="hu-HU" sz="5400" u="sng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www.foggosport.com</a:t>
            </a: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using your email address and password.</a:t>
            </a:r>
            <a:endParaRPr sz="54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13039950" y="10902461"/>
            <a:ext cx="10729937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2.  Search for and select the MATE-GEAC Leisure Sports provider.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33" name="Google Shape;133;p3"/>
          <p:cNvPicPr preferRelativeResize="0"/>
          <p:nvPr/>
        </p:nvPicPr>
        <p:blipFill rotWithShape="1">
          <a:blip r:embed="rId6">
            <a:alphaModFix/>
          </a:blip>
          <a:srcRect l="35236" t="921" r="1113" b="771"/>
          <a:stretch/>
        </p:blipFill>
        <p:spPr>
          <a:xfrm>
            <a:off x="3543584" y="2935366"/>
            <a:ext cx="6407579" cy="7967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3" descr="A képen szöveg, képernyőkép, szoftver, Számítógépes ikon látható&#10;&#10;Előfordulhat, hogy az AI által létrehozott tartalom helytelen."/>
          <p:cNvPicPr preferRelativeResize="0"/>
          <p:nvPr/>
        </p:nvPicPr>
        <p:blipFill rotWithShape="1">
          <a:blip r:embed="rId7">
            <a:alphaModFix/>
          </a:blip>
          <a:srcRect l="432" t="2582" r="23080" b="1528"/>
          <a:stretch/>
        </p:blipFill>
        <p:spPr>
          <a:xfrm>
            <a:off x="12241136" y="2874461"/>
            <a:ext cx="9216000" cy="80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"/>
          <p:cNvSpPr txBox="1">
            <a:spLocks noGrp="1"/>
          </p:cNvSpPr>
          <p:nvPr>
            <p:ph type="title"/>
          </p:nvPr>
        </p:nvSpPr>
        <p:spPr>
          <a:xfrm>
            <a:off x="6342925" y="1282346"/>
            <a:ext cx="22164608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</a:pPr>
            <a:r>
              <a:rPr lang="hu-HU" sz="6600" b="1">
                <a:solidFill>
                  <a:schemeClr val="dk1"/>
                </a:solidFill>
              </a:rPr>
              <a:t>How to book?</a:t>
            </a:r>
            <a:endParaRPr/>
          </a:p>
        </p:txBody>
      </p:sp>
      <p:pic>
        <p:nvPicPr>
          <p:cNvPr id="140" name="Google Shape;14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7600" y="436616"/>
            <a:ext cx="2332288" cy="274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4"/>
          <p:cNvSpPr txBox="1"/>
          <p:nvPr/>
        </p:nvSpPr>
        <p:spPr>
          <a:xfrm>
            <a:off x="1829203" y="10902461"/>
            <a:ext cx="10286474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3. </a:t>
            </a:r>
            <a:r>
              <a:rPr lang="hu-HU" sz="54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Choose</a:t>
            </a:r>
            <a:r>
              <a:rPr lang="hu-HU" sz="54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a </a:t>
            </a:r>
            <a:r>
              <a:rPr lang="hu-HU" sz="54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training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13039951" y="10902461"/>
            <a:ext cx="9542182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4. </a:t>
            </a:r>
            <a:r>
              <a:rPr lang="hu-HU" sz="54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Review</a:t>
            </a:r>
            <a:r>
              <a:rPr lang="hu-HU" sz="54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54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your</a:t>
            </a:r>
            <a:r>
              <a:rPr lang="hu-HU" sz="54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54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selected</a:t>
            </a:r>
            <a:r>
              <a:rPr lang="hu-HU" sz="54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54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training</a:t>
            </a:r>
            <a:r>
              <a:rPr lang="hu-HU" sz="54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session and </a:t>
            </a:r>
            <a:r>
              <a:rPr lang="hu-HU" sz="54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click</a:t>
            </a:r>
            <a:r>
              <a:rPr lang="hu-HU" sz="54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„</a:t>
            </a:r>
            <a:r>
              <a:rPr lang="hu-HU" sz="54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Checkout</a:t>
            </a:r>
            <a:r>
              <a:rPr lang="hu-HU" sz="54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” </a:t>
            </a:r>
            <a:r>
              <a:rPr lang="hu-HU" sz="54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to</a:t>
            </a:r>
            <a:r>
              <a:rPr lang="hu-HU" sz="54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54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continue</a:t>
            </a:r>
            <a:r>
              <a:rPr lang="hu-HU" sz="54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44" name="Google Shape;144;p4"/>
          <p:cNvPicPr preferRelativeResize="0"/>
          <p:nvPr/>
        </p:nvPicPr>
        <p:blipFill rotWithShape="1">
          <a:blip r:embed="rId5">
            <a:alphaModFix/>
          </a:blip>
          <a:srcRect t="4241" b="-919"/>
          <a:stretch/>
        </p:blipFill>
        <p:spPr>
          <a:xfrm>
            <a:off x="1632937" y="3086358"/>
            <a:ext cx="10679005" cy="7648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"/>
          <p:cNvPicPr preferRelativeResize="0"/>
          <p:nvPr/>
        </p:nvPicPr>
        <p:blipFill rotWithShape="1">
          <a:blip r:embed="rId6">
            <a:alphaModFix/>
          </a:blip>
          <a:srcRect l="5653" t="614" r="5989" b="-613"/>
          <a:stretch/>
        </p:blipFill>
        <p:spPr>
          <a:xfrm>
            <a:off x="13726154" y="2990330"/>
            <a:ext cx="9468000" cy="7445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"/>
          <p:cNvSpPr txBox="1">
            <a:spLocks noGrp="1"/>
          </p:cNvSpPr>
          <p:nvPr>
            <p:ph type="title"/>
          </p:nvPr>
        </p:nvSpPr>
        <p:spPr>
          <a:xfrm>
            <a:off x="6342925" y="1282346"/>
            <a:ext cx="22164608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</a:pPr>
            <a:r>
              <a:rPr lang="hu-HU" sz="6600" b="1">
                <a:solidFill>
                  <a:schemeClr val="dk1"/>
                </a:solidFill>
              </a:rPr>
              <a:t>How to book?</a:t>
            </a:r>
            <a:endParaRPr/>
          </a:p>
        </p:txBody>
      </p:sp>
      <p:pic>
        <p:nvPicPr>
          <p:cNvPr id="151" name="Google Shape;15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7600" y="436616"/>
            <a:ext cx="2332288" cy="274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5"/>
          <p:cNvSpPr txBox="1"/>
          <p:nvPr/>
        </p:nvSpPr>
        <p:spPr>
          <a:xfrm>
            <a:off x="1829203" y="10902461"/>
            <a:ext cx="10286474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5. Select your billing address or add a new one if needed.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13689063" y="10902461"/>
            <a:ext cx="9542182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6. Accept the Terms and Conditions and the Privacy Policy, then click „Accept”.</a:t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55" name="Google Shape;155;p5" descr="A képen szöveg, képernyőkép, szoftver, Számítógépes ikon látható&#10;&#10;Előfordulhat, hogy az AI által létrehozott tartalom helytelen."/>
          <p:cNvPicPr preferRelativeResize="0"/>
          <p:nvPr/>
        </p:nvPicPr>
        <p:blipFill rotWithShape="1">
          <a:blip r:embed="rId5">
            <a:alphaModFix/>
          </a:blip>
          <a:srcRect t="2421" r="983" b="3826"/>
          <a:stretch/>
        </p:blipFill>
        <p:spPr>
          <a:xfrm>
            <a:off x="1829203" y="3561239"/>
            <a:ext cx="10944000" cy="72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" descr="A képen szöveg, képernyőkép, szoftver, Számítógépes ikon látható&#10;&#10;Előfordulhat, hogy az AI által létrehozott tartalom helytelen."/>
          <p:cNvPicPr preferRelativeResize="0"/>
          <p:nvPr/>
        </p:nvPicPr>
        <p:blipFill rotWithShape="1">
          <a:blip r:embed="rId6">
            <a:alphaModFix/>
          </a:blip>
          <a:srcRect t="3162" b="9802"/>
          <a:stretch/>
        </p:blipFill>
        <p:spPr>
          <a:xfrm>
            <a:off x="12851368" y="3561239"/>
            <a:ext cx="11217572" cy="7242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"/>
          <p:cNvSpPr txBox="1">
            <a:spLocks noGrp="1"/>
          </p:cNvSpPr>
          <p:nvPr>
            <p:ph type="title"/>
          </p:nvPr>
        </p:nvSpPr>
        <p:spPr>
          <a:xfrm>
            <a:off x="6342925" y="1282346"/>
            <a:ext cx="22164608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</a:pPr>
            <a:r>
              <a:rPr lang="hu-HU" sz="6600" b="1">
                <a:solidFill>
                  <a:schemeClr val="dk1"/>
                </a:solidFill>
              </a:rPr>
              <a:t>How to book?</a:t>
            </a:r>
            <a:endParaRPr/>
          </a:p>
        </p:txBody>
      </p:sp>
      <p:pic>
        <p:nvPicPr>
          <p:cNvPr id="162" name="Google Shape;16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7600" y="436616"/>
            <a:ext cx="2332288" cy="274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6"/>
          <p:cNvSpPr txBox="1"/>
          <p:nvPr/>
        </p:nvSpPr>
        <p:spPr>
          <a:xfrm>
            <a:off x="14841818" y="6339182"/>
            <a:ext cx="9542182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7. Select „Post or credit payment” as your payment method.</a:t>
            </a:r>
            <a:endParaRPr/>
          </a:p>
        </p:txBody>
      </p:sp>
      <p:pic>
        <p:nvPicPr>
          <p:cNvPr id="165" name="Google Shape;165;p6" descr="A képen szöveg, képernyőkép, szoftver, Számítógépes ikon látható&#10;&#10;Előfordulhat, hogy az AI által létrehozott tartalom helytelen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58462" y="3182387"/>
            <a:ext cx="12807434" cy="889891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6"/>
          <p:cNvSpPr txBox="1"/>
          <p:nvPr/>
        </p:nvSpPr>
        <p:spPr>
          <a:xfrm>
            <a:off x="14790414" y="9730153"/>
            <a:ext cx="8979877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8. Click „Finalize purchase” to complete your booking.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"/>
          <p:cNvSpPr txBox="1">
            <a:spLocks noGrp="1"/>
          </p:cNvSpPr>
          <p:nvPr>
            <p:ph type="title"/>
          </p:nvPr>
        </p:nvSpPr>
        <p:spPr>
          <a:xfrm>
            <a:off x="3993502" y="1092919"/>
            <a:ext cx="19276992" cy="2089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ibre Franklin"/>
              <a:buNone/>
            </a:pPr>
            <a:r>
              <a:rPr lang="hu-HU" sz="6000" b="1" dirty="0" err="1">
                <a:solidFill>
                  <a:schemeClr val="dk1"/>
                </a:solidFill>
              </a:rPr>
              <a:t>Leisure</a:t>
            </a:r>
            <a:r>
              <a:rPr lang="hu-HU" sz="6000" b="1" dirty="0">
                <a:solidFill>
                  <a:schemeClr val="dk1"/>
                </a:solidFill>
              </a:rPr>
              <a:t> </a:t>
            </a:r>
            <a:r>
              <a:rPr lang="hu-HU" sz="6000" b="1" dirty="0" err="1">
                <a:solidFill>
                  <a:schemeClr val="dk1"/>
                </a:solidFill>
              </a:rPr>
              <a:t>Sports</a:t>
            </a:r>
            <a:r>
              <a:rPr lang="hu-HU" sz="6000" b="1" dirty="0">
                <a:solidFill>
                  <a:schemeClr val="dk1"/>
                </a:solidFill>
              </a:rPr>
              <a:t> </a:t>
            </a:r>
            <a:r>
              <a:rPr lang="hu-HU" sz="6000" b="1" dirty="0" err="1">
                <a:solidFill>
                  <a:schemeClr val="dk1"/>
                </a:solidFill>
              </a:rPr>
              <a:t>Department</a:t>
            </a:r>
            <a:r>
              <a:rPr lang="hu-HU" sz="6000" b="1" dirty="0">
                <a:solidFill>
                  <a:schemeClr val="dk1"/>
                </a:solidFill>
              </a:rPr>
              <a:t> </a:t>
            </a:r>
            <a:br>
              <a:rPr lang="hu-HU" sz="6000" b="1" dirty="0">
                <a:solidFill>
                  <a:schemeClr val="dk1"/>
                </a:solidFill>
              </a:rPr>
            </a:br>
            <a:r>
              <a:rPr lang="hu-HU" sz="6000" b="1" dirty="0" err="1">
                <a:solidFill>
                  <a:schemeClr val="dk1"/>
                </a:solidFill>
              </a:rPr>
              <a:t>Membership</a:t>
            </a:r>
            <a:r>
              <a:rPr lang="hu-HU" sz="6000" b="1" dirty="0">
                <a:solidFill>
                  <a:schemeClr val="dk1"/>
                </a:solidFill>
              </a:rPr>
              <a:t> </a:t>
            </a:r>
            <a:r>
              <a:rPr lang="hu-HU" sz="6000" b="1" dirty="0" err="1">
                <a:solidFill>
                  <a:schemeClr val="dk1"/>
                </a:solidFill>
              </a:rPr>
              <a:t>Fees</a:t>
            </a:r>
            <a:endParaRPr sz="6000" b="1" dirty="0">
              <a:solidFill>
                <a:schemeClr val="dk1"/>
              </a:solidFill>
            </a:endParaRPr>
          </a:p>
        </p:txBody>
      </p:sp>
      <p:sp>
        <p:nvSpPr>
          <p:cNvPr id="172" name="Google Shape;172;p7"/>
          <p:cNvSpPr txBox="1">
            <a:spLocks noGrp="1"/>
          </p:cNvSpPr>
          <p:nvPr>
            <p:ph type="body" idx="2"/>
          </p:nvPr>
        </p:nvSpPr>
        <p:spPr>
          <a:xfrm>
            <a:off x="1873250" y="4516059"/>
            <a:ext cx="20637500" cy="7766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32500" lnSpcReduction="20000"/>
          </a:bodyPr>
          <a:lstStyle/>
          <a:p>
            <a:pPr marL="457200" lvl="0" indent="-369189" algn="just" rtl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SzPct val="42576"/>
              <a:buChar char="•"/>
            </a:pPr>
            <a:r>
              <a:rPr lang="hu-HU" sz="16000" b="1" dirty="0" err="1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Dormitory</a:t>
            </a:r>
            <a:r>
              <a:rPr lang="hu-HU" sz="16000" b="1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b="1" dirty="0" err="1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Students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there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is no extra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membership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fee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because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of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student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service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development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contribution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fee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in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dormitory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</a:t>
            </a:r>
            <a:endParaRPr sz="16000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57200" lvl="0" indent="-369189" algn="just" rtl="0">
              <a:lnSpc>
                <a:spcPct val="120000"/>
              </a:lnSpc>
              <a:spcBef>
                <a:spcPts val="4800"/>
              </a:spcBef>
              <a:spcAft>
                <a:spcPts val="2400"/>
              </a:spcAft>
              <a:buSzPct val="42576"/>
              <a:buChar char="•"/>
            </a:pPr>
            <a:r>
              <a:rPr lang="hu-HU" sz="16000" b="1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Student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membership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fee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is 1500 HUF/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month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which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is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charged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in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Neptun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system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7500 HUF/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semester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This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amount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must be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paid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as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soon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as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possible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but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no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later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than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start of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exam</a:t>
            </a:r>
            <a:r>
              <a:rPr lang="hu-HU" sz="160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hu-HU" sz="160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period</a:t>
            </a:r>
            <a:r>
              <a:rPr lang="hu-HU" sz="16000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</a:t>
            </a:r>
            <a:endParaRPr sz="16000" b="1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73" name="Google Shape;17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7600" y="436616"/>
            <a:ext cx="2332288" cy="274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7"/>
          <p:cNvSpPr txBox="1">
            <a:spLocks noGrp="1"/>
          </p:cNvSpPr>
          <p:nvPr>
            <p:ph type="body" idx="1"/>
          </p:nvPr>
        </p:nvSpPr>
        <p:spPr>
          <a:xfrm>
            <a:off x="1798888" y="332002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rPr lang="hu-HU" sz="4400" dirty="0" err="1"/>
              <a:t>Membrship</a:t>
            </a:r>
            <a:r>
              <a:rPr lang="hu-HU" sz="4400" dirty="0"/>
              <a:t> </a:t>
            </a:r>
            <a:r>
              <a:rPr lang="hu-HU" sz="4400" dirty="0" err="1"/>
              <a:t>fees</a:t>
            </a:r>
            <a:endParaRPr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"/>
          <p:cNvSpPr txBox="1">
            <a:spLocks noGrp="1"/>
          </p:cNvSpPr>
          <p:nvPr>
            <p:ph type="title"/>
          </p:nvPr>
        </p:nvSpPr>
        <p:spPr>
          <a:xfrm>
            <a:off x="3993502" y="1092919"/>
            <a:ext cx="19276992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ibre Franklin"/>
              <a:buNone/>
            </a:pPr>
            <a:r>
              <a:rPr lang="hu-HU" sz="6600" b="1">
                <a:solidFill>
                  <a:schemeClr val="dk1"/>
                </a:solidFill>
              </a:rPr>
              <a:t>Membership discounts</a:t>
            </a:r>
            <a:br>
              <a:rPr lang="hu-HU" sz="6600" b="1">
                <a:solidFill>
                  <a:schemeClr val="dk1"/>
                </a:solidFill>
              </a:rPr>
            </a:br>
            <a:r>
              <a:rPr lang="hu-HU" sz="6600" b="1">
                <a:solidFill>
                  <a:schemeClr val="dk1"/>
                </a:solidFill>
              </a:rPr>
              <a:t>Gödöllő</a:t>
            </a:r>
            <a:endParaRPr/>
          </a:p>
        </p:txBody>
      </p:sp>
      <p:sp>
        <p:nvSpPr>
          <p:cNvPr id="181" name="Google Shape;181;p8"/>
          <p:cNvSpPr txBox="1">
            <a:spLocks noGrp="1"/>
          </p:cNvSpPr>
          <p:nvPr>
            <p:ph type="body" idx="2"/>
          </p:nvPr>
        </p:nvSpPr>
        <p:spPr>
          <a:xfrm>
            <a:off x="1966244" y="3615272"/>
            <a:ext cx="20637500" cy="7766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457200" lvl="0" indent="-369189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400" dirty="0">
                <a:solidFill>
                  <a:schemeClr val="dk1"/>
                </a:solidFill>
              </a:rPr>
              <a:t>20% </a:t>
            </a:r>
            <a:r>
              <a:rPr lang="hu-HU" sz="4400" dirty="0" err="1">
                <a:solidFill>
                  <a:schemeClr val="dk1"/>
                </a:solidFill>
              </a:rPr>
              <a:t>discount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on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the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monthly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pass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price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at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the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gym</a:t>
            </a:r>
            <a:r>
              <a:rPr lang="hu-HU" sz="4400" dirty="0">
                <a:solidFill>
                  <a:schemeClr val="dk1"/>
                </a:solidFill>
              </a:rPr>
              <a:t> of “B” </a:t>
            </a:r>
            <a:r>
              <a:rPr lang="hu-HU" sz="4400" dirty="0" err="1">
                <a:solidFill>
                  <a:schemeClr val="dk1"/>
                </a:solidFill>
              </a:rPr>
              <a:t>dormitory</a:t>
            </a:r>
            <a:r>
              <a:rPr lang="hu-HU" sz="4400" dirty="0">
                <a:solidFill>
                  <a:schemeClr val="dk1"/>
                </a:solidFill>
              </a:rPr>
              <a:t>.</a:t>
            </a:r>
            <a:endParaRPr sz="4400" dirty="0">
              <a:solidFill>
                <a:schemeClr val="dk1"/>
              </a:solidFill>
            </a:endParaRPr>
          </a:p>
          <a:p>
            <a:pPr marL="457200" lvl="0" indent="-369189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400" dirty="0">
                <a:solidFill>
                  <a:schemeClr val="dk1"/>
                </a:solidFill>
              </a:rPr>
              <a:t>The </a:t>
            </a:r>
            <a:r>
              <a:rPr lang="hu-HU" sz="4400" dirty="0" err="1">
                <a:solidFill>
                  <a:schemeClr val="dk1"/>
                </a:solidFill>
              </a:rPr>
              <a:t>facilities</a:t>
            </a:r>
            <a:r>
              <a:rPr lang="hu-HU" sz="4400" dirty="0">
                <a:solidFill>
                  <a:schemeClr val="dk1"/>
                </a:solidFill>
              </a:rPr>
              <a:t> of </a:t>
            </a:r>
            <a:r>
              <a:rPr lang="hu-HU" sz="4400" dirty="0" err="1">
                <a:solidFill>
                  <a:schemeClr val="dk1"/>
                </a:solidFill>
              </a:rPr>
              <a:t>the</a:t>
            </a:r>
            <a:r>
              <a:rPr lang="hu-HU" sz="4400" dirty="0">
                <a:solidFill>
                  <a:schemeClr val="dk1"/>
                </a:solidFill>
              </a:rPr>
              <a:t> Institute of </a:t>
            </a:r>
            <a:r>
              <a:rPr lang="hu-HU" sz="4400" dirty="0" err="1">
                <a:solidFill>
                  <a:schemeClr val="dk1"/>
                </a:solidFill>
              </a:rPr>
              <a:t>Physical</a:t>
            </a:r>
            <a:r>
              <a:rPr lang="hu-HU" sz="4400" dirty="0">
                <a:solidFill>
                  <a:schemeClr val="dk1"/>
                </a:solidFill>
              </a:rPr>
              <a:t> Education and </a:t>
            </a:r>
            <a:r>
              <a:rPr lang="hu-HU" sz="4400" dirty="0" err="1">
                <a:solidFill>
                  <a:schemeClr val="dk1"/>
                </a:solidFill>
              </a:rPr>
              <a:t>Sports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can</a:t>
            </a:r>
            <a:r>
              <a:rPr lang="hu-HU" sz="4400" dirty="0">
                <a:solidFill>
                  <a:schemeClr val="dk1"/>
                </a:solidFill>
              </a:rPr>
              <a:t> be </a:t>
            </a:r>
            <a:r>
              <a:rPr lang="hu-HU" sz="4400" dirty="0" err="1">
                <a:solidFill>
                  <a:schemeClr val="dk1"/>
                </a:solidFill>
              </a:rPr>
              <a:t>rented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with</a:t>
            </a:r>
            <a:r>
              <a:rPr lang="hu-HU" sz="4400" dirty="0">
                <a:solidFill>
                  <a:schemeClr val="dk1"/>
                </a:solidFill>
              </a:rPr>
              <a:t> a 25% </a:t>
            </a:r>
            <a:r>
              <a:rPr lang="hu-HU" sz="4400" dirty="0" err="1">
                <a:solidFill>
                  <a:schemeClr val="dk1"/>
                </a:solidFill>
              </a:rPr>
              <a:t>discount</a:t>
            </a:r>
            <a:r>
              <a:rPr lang="hu-HU" sz="4400" dirty="0">
                <a:solidFill>
                  <a:schemeClr val="dk1"/>
                </a:solidFill>
              </a:rPr>
              <a:t>, </a:t>
            </a:r>
            <a:r>
              <a:rPr lang="hu-HU" sz="4400" dirty="0" err="1">
                <a:solidFill>
                  <a:schemeClr val="dk1"/>
                </a:solidFill>
              </a:rPr>
              <a:t>subject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to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availability</a:t>
            </a:r>
            <a:r>
              <a:rPr lang="hu-HU" sz="4400" dirty="0">
                <a:solidFill>
                  <a:schemeClr val="dk1"/>
                </a:solidFill>
              </a:rPr>
              <a:t>. (Prior </a:t>
            </a:r>
            <a:r>
              <a:rPr lang="hu-HU" sz="4400" dirty="0" err="1">
                <a:solidFill>
                  <a:schemeClr val="dk1"/>
                </a:solidFill>
              </a:rPr>
              <a:t>arrangement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with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the</a:t>
            </a:r>
            <a:r>
              <a:rPr lang="hu-HU" sz="4400" dirty="0">
                <a:solidFill>
                  <a:schemeClr val="dk1"/>
                </a:solidFill>
              </a:rPr>
              <a:t> Institute of </a:t>
            </a:r>
            <a:r>
              <a:rPr lang="hu-HU" sz="4400" dirty="0" err="1">
                <a:solidFill>
                  <a:schemeClr val="dk1"/>
                </a:solidFill>
              </a:rPr>
              <a:t>Physical</a:t>
            </a:r>
            <a:r>
              <a:rPr lang="hu-HU" sz="4400" dirty="0">
                <a:solidFill>
                  <a:schemeClr val="dk1"/>
                </a:solidFill>
              </a:rPr>
              <a:t> Education and </a:t>
            </a:r>
            <a:r>
              <a:rPr lang="hu-HU" sz="4400" dirty="0" err="1">
                <a:solidFill>
                  <a:schemeClr val="dk1"/>
                </a:solidFill>
              </a:rPr>
              <a:t>Sports</a:t>
            </a:r>
            <a:r>
              <a:rPr lang="hu-HU" sz="4400" dirty="0">
                <a:solidFill>
                  <a:schemeClr val="dk1"/>
                </a:solidFill>
              </a:rPr>
              <a:t> is </a:t>
            </a:r>
            <a:r>
              <a:rPr lang="hu-HU" sz="4400" dirty="0" err="1">
                <a:solidFill>
                  <a:schemeClr val="dk1"/>
                </a:solidFill>
              </a:rPr>
              <a:t>required</a:t>
            </a:r>
            <a:r>
              <a:rPr lang="hu-HU" sz="4400" dirty="0">
                <a:solidFill>
                  <a:schemeClr val="dk1"/>
                </a:solidFill>
              </a:rPr>
              <a:t> in </a:t>
            </a:r>
            <a:r>
              <a:rPr lang="hu-HU" sz="4400" dirty="0" err="1">
                <a:solidFill>
                  <a:schemeClr val="dk1"/>
                </a:solidFill>
              </a:rPr>
              <a:t>all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cases</a:t>
            </a:r>
            <a:r>
              <a:rPr lang="hu-HU" sz="4400" dirty="0">
                <a:solidFill>
                  <a:schemeClr val="dk1"/>
                </a:solidFill>
              </a:rPr>
              <a:t>.)</a:t>
            </a:r>
            <a:endParaRPr sz="4400" dirty="0">
              <a:solidFill>
                <a:schemeClr val="dk1"/>
              </a:solidFill>
            </a:endParaRPr>
          </a:p>
          <a:p>
            <a:pPr marL="457200" lvl="0" indent="-369189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400" dirty="0" err="1">
                <a:solidFill>
                  <a:schemeClr val="dk1"/>
                </a:solidFill>
              </a:rPr>
              <a:t>Beyond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the</a:t>
            </a:r>
            <a:r>
              <a:rPr lang="hu-HU" sz="4400" dirty="0">
                <a:solidFill>
                  <a:schemeClr val="dk1"/>
                </a:solidFill>
              </a:rPr>
              <a:t> free </a:t>
            </a:r>
            <a:r>
              <a:rPr lang="hu-HU" sz="4400" dirty="0" err="1">
                <a:solidFill>
                  <a:schemeClr val="dk1"/>
                </a:solidFill>
              </a:rPr>
              <a:t>time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slots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provided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for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our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members</a:t>
            </a:r>
            <a:r>
              <a:rPr lang="hu-HU" sz="4400" dirty="0">
                <a:solidFill>
                  <a:schemeClr val="dk1"/>
                </a:solidFill>
              </a:rPr>
              <a:t> in </a:t>
            </a:r>
            <a:r>
              <a:rPr lang="hu-HU" sz="4400" dirty="0" err="1">
                <a:solidFill>
                  <a:schemeClr val="dk1"/>
                </a:solidFill>
              </a:rPr>
              <a:t>the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swimming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pool</a:t>
            </a:r>
            <a:r>
              <a:rPr lang="hu-HU" sz="4400" dirty="0">
                <a:solidFill>
                  <a:schemeClr val="dk1"/>
                </a:solidFill>
              </a:rPr>
              <a:t>, a 50% </a:t>
            </a:r>
            <a:r>
              <a:rPr lang="hu-HU" sz="4400" dirty="0" err="1">
                <a:solidFill>
                  <a:schemeClr val="dk1"/>
                </a:solidFill>
              </a:rPr>
              <a:t>discount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on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swimming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tickets</a:t>
            </a:r>
            <a:r>
              <a:rPr lang="hu-HU" sz="4400" dirty="0">
                <a:solidFill>
                  <a:schemeClr val="dk1"/>
                </a:solidFill>
              </a:rPr>
              <a:t> is </a:t>
            </a:r>
            <a:r>
              <a:rPr lang="hu-HU" sz="4400" dirty="0" err="1">
                <a:solidFill>
                  <a:schemeClr val="dk1"/>
                </a:solidFill>
              </a:rPr>
              <a:t>available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upon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presenting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the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membership</a:t>
            </a:r>
            <a:r>
              <a:rPr lang="hu-HU" sz="4400" dirty="0">
                <a:solidFill>
                  <a:schemeClr val="dk1"/>
                </a:solidFill>
              </a:rPr>
              <a:t> </a:t>
            </a:r>
            <a:r>
              <a:rPr lang="hu-HU" sz="4400" dirty="0" err="1">
                <a:solidFill>
                  <a:schemeClr val="dk1"/>
                </a:solidFill>
              </a:rPr>
              <a:t>card</a:t>
            </a:r>
            <a:r>
              <a:rPr lang="hu-HU" sz="4400" dirty="0">
                <a:solidFill>
                  <a:schemeClr val="dk1"/>
                </a:solidFill>
              </a:rPr>
              <a:t>.</a:t>
            </a:r>
            <a:endParaRPr sz="4400" dirty="0">
              <a:solidFill>
                <a:schemeClr val="dk1"/>
              </a:solidFill>
            </a:endParaRPr>
          </a:p>
        </p:txBody>
      </p:sp>
      <p:pic>
        <p:nvPicPr>
          <p:cNvPr id="182" name="Google Shape;18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7600" y="436616"/>
            <a:ext cx="2332288" cy="274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8"/>
          <p:cNvSpPr txBox="1">
            <a:spLocks noGrp="1"/>
          </p:cNvSpPr>
          <p:nvPr>
            <p:ph type="body" idx="1"/>
          </p:nvPr>
        </p:nvSpPr>
        <p:spPr>
          <a:xfrm>
            <a:off x="1966244" y="10880035"/>
            <a:ext cx="206375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endParaRPr sz="4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67103"/>
            <a:ext cx="24384000" cy="13719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örülvágás">
  <a:themeElements>
    <a:clrScheme name="11. egyéni séma">
      <a:dk1>
        <a:srgbClr val="000000"/>
      </a:dk1>
      <a:lt1>
        <a:srgbClr val="FFFFFF"/>
      </a:lt1>
      <a:dk2>
        <a:srgbClr val="007434"/>
      </a:dk2>
      <a:lt2>
        <a:srgbClr val="FFFFFF"/>
      </a:lt2>
      <a:accent1>
        <a:srgbClr val="000000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</Words>
  <Application>Microsoft Office PowerPoint</Application>
  <PresentationFormat>Egyéni</PresentationFormat>
  <Paragraphs>31</Paragraphs>
  <Slides>9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3" baseType="lpstr">
      <vt:lpstr>Helvetica Neue</vt:lpstr>
      <vt:lpstr>Libre Franklin</vt:lpstr>
      <vt:lpstr>Arial</vt:lpstr>
      <vt:lpstr>Körülvágás</vt:lpstr>
      <vt:lpstr>PowerPoint-bemutató</vt:lpstr>
      <vt:lpstr>What do you need to join?</vt:lpstr>
      <vt:lpstr>How to book?</vt:lpstr>
      <vt:lpstr>How to book?</vt:lpstr>
      <vt:lpstr>How to book?</vt:lpstr>
      <vt:lpstr>How to book?</vt:lpstr>
      <vt:lpstr>Leisure Sports Department  Membership Fees</vt:lpstr>
      <vt:lpstr>Membership discounts Gödöllő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GEAC</dc:creator>
  <cp:lastModifiedBy>Nóra Németh</cp:lastModifiedBy>
  <cp:revision>1</cp:revision>
  <dcterms:modified xsi:type="dcterms:W3CDTF">2026-01-08T09:32:12Z</dcterms:modified>
</cp:coreProperties>
</file>