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Libre Franklin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h2/xk5C0Rl1xLuQRhVlY1llRS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 title="Background Shape"/>
          <p:cNvSpPr/>
          <p:nvPr/>
        </p:nvSpPr>
        <p:spPr>
          <a:xfrm>
            <a:off x="0" y="752"/>
            <a:ext cx="10607040" cy="1371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447800" y="1371600"/>
            <a:ext cx="7711440" cy="43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ibre Franklin"/>
              <a:buNone/>
              <a:defRPr sz="9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12512040" y="1371602"/>
            <a:ext cx="10424160" cy="103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 sz="4000"/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 sz="4000"/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 sz="3600"/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 sz="3600"/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/>
            </a:lvl5pPr>
            <a:lvl6pPr marL="2743200" lvl="5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–"/>
              <a:defRPr sz="3200"/>
            </a:lvl6pPr>
            <a:lvl7pPr marL="3200400" lvl="6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 sz="3200"/>
            </a:lvl7pPr>
            <a:lvl8pPr marL="3657600" lvl="7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–"/>
              <a:defRPr sz="3200"/>
            </a:lvl8pPr>
            <a:lvl9pPr marL="4114800" lvl="8" indent="-4318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1447800" y="5712688"/>
            <a:ext cx="7711440" cy="60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14478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411891" y="12906772"/>
            <a:ext cx="474735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19766280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77" name="Google Shape;77;p24" title="Divider Bar"/>
          <p:cNvSpPr/>
          <p:nvPr/>
        </p:nvSpPr>
        <p:spPr>
          <a:xfrm>
            <a:off x="1060704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 title="Background Shape"/>
          <p:cNvSpPr/>
          <p:nvPr/>
        </p:nvSpPr>
        <p:spPr>
          <a:xfrm>
            <a:off x="0" y="752"/>
            <a:ext cx="10607040" cy="13715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1447800" y="1371600"/>
            <a:ext cx="7711440" cy="431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Libre Franklin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>
            <a:spLocks noGrp="1"/>
          </p:cNvSpPr>
          <p:nvPr>
            <p:ph type="pic" idx="2"/>
          </p:nvPr>
        </p:nvSpPr>
        <p:spPr>
          <a:xfrm>
            <a:off x="11064240" y="1"/>
            <a:ext cx="13319760" cy="13715998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1447800" y="5711936"/>
            <a:ext cx="7711440" cy="602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14478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411891" y="12906772"/>
            <a:ext cx="474735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19766280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86" name="Google Shape;86;p25" title="Divider Bar"/>
          <p:cNvSpPr/>
          <p:nvPr/>
        </p:nvSpPr>
        <p:spPr>
          <a:xfrm>
            <a:off x="1060704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 rot="5400000">
            <a:off x="8772525" y="-1438274"/>
            <a:ext cx="7143750" cy="19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 rot="5400000">
            <a:off x="15515644" y="4925790"/>
            <a:ext cx="10486488" cy="313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 rot="5400000">
            <a:off x="5679598" y="-1688085"/>
            <a:ext cx="10486488" cy="1635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listajelek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>
  <p:cSld name="Címdia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ctrTitle"/>
          </p:nvPr>
        </p:nvSpPr>
        <p:spPr>
          <a:xfrm>
            <a:off x="3830257" y="3576908"/>
            <a:ext cx="16722458" cy="419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Font typeface="Libre Franklin"/>
              <a:buNone/>
              <a:defRPr sz="144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ubTitle" idx="1"/>
          </p:nvPr>
        </p:nvSpPr>
        <p:spPr>
          <a:xfrm>
            <a:off x="5359813" y="7912559"/>
            <a:ext cx="13663346" cy="217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None/>
              <a:defRPr sz="4600"/>
            </a:lvl1pPr>
            <a:lvl2pPr lvl="1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/>
            </a:lvl2pPr>
            <a:lvl3pPr lvl="2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3pPr>
            <a:lvl4pPr lvl="3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4pPr>
            <a:lvl5pPr lvl="4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5pPr>
            <a:lvl6pPr lvl="5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6pPr>
            <a:lvl7pPr lvl="6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7pPr>
            <a:lvl8pPr lvl="7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8pPr>
            <a:lvl9pPr lvl="8" algn="ctr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1505716" y="12906772"/>
            <a:ext cx="3215888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5168109" y="12906772"/>
            <a:ext cx="1404675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19661366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2" name="Google Shape;32;p18"/>
          <p:cNvGrpSpPr/>
          <p:nvPr/>
        </p:nvGrpSpPr>
        <p:grpSpPr>
          <a:xfrm>
            <a:off x="1505717" y="1488939"/>
            <a:ext cx="21348234" cy="10699342"/>
            <a:chOff x="752858" y="744469"/>
            <a:chExt cx="10674117" cy="5349671"/>
          </a:xfrm>
        </p:grpSpPr>
        <p:sp>
          <p:nvSpPr>
            <p:cNvPr id="33" name="Google Shape;33;p18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" name="Google Shape;34;p18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2743200" y="4572000"/>
            <a:ext cx="192024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1530051" y="2602721"/>
            <a:ext cx="19225942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0"/>
              <a:buFont typeface="Libre Franklin"/>
              <a:buNone/>
              <a:defRPr sz="144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1530051" y="8432656"/>
            <a:ext cx="19225942" cy="228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1477817" y="12906772"/>
            <a:ext cx="3244818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5168625" y="12906772"/>
            <a:ext cx="1404675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19661366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bre Franklin"/>
              <a:buNone/>
              <a:defRPr sz="2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7" name="Google Shape;47;p20" title="Crop Mark"/>
          <p:cNvSpPr/>
          <p:nvPr/>
        </p:nvSpPr>
        <p:spPr>
          <a:xfrm>
            <a:off x="16303925" y="3371304"/>
            <a:ext cx="6550026" cy="8816976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2743200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2"/>
          </p:nvPr>
        </p:nvSpPr>
        <p:spPr>
          <a:xfrm>
            <a:off x="13050806" y="4571999"/>
            <a:ext cx="8895572" cy="716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2743200" y="4681728"/>
            <a:ext cx="888796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2743200" y="6610415"/>
            <a:ext cx="8887968" cy="512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3"/>
          </p:nvPr>
        </p:nvSpPr>
        <p:spPr>
          <a:xfrm>
            <a:off x="13050028" y="4681728"/>
            <a:ext cx="8887968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4"/>
          </p:nvPr>
        </p:nvSpPr>
        <p:spPr>
          <a:xfrm>
            <a:off x="13050028" y="6610415"/>
            <a:ext cx="8887968" cy="512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Char char="■"/>
              <a:defRPr>
                <a:solidFill>
                  <a:schemeClr val="dk2"/>
                </a:solidFill>
              </a:defRPr>
            </a:lvl1pPr>
            <a:lvl2pPr marL="914400" lvl="1" indent="-482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Char char="–"/>
              <a:defRPr>
                <a:solidFill>
                  <a:schemeClr val="dk2"/>
                </a:solidFill>
              </a:defRPr>
            </a:lvl2pPr>
            <a:lvl3pPr marL="1371600" lvl="2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■"/>
              <a:defRPr>
                <a:solidFill>
                  <a:schemeClr val="dk2"/>
                </a:solidFill>
              </a:defRPr>
            </a:lvl3pPr>
            <a:lvl4pPr marL="1828800" lvl="3" indent="-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Char char="–"/>
              <a:defRPr>
                <a:solidFill>
                  <a:schemeClr val="dk2"/>
                </a:solidFill>
              </a:defRPr>
            </a:lvl4pPr>
            <a:lvl5pPr marL="2286000" lvl="4" indent="-431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2743200" y="1371600"/>
            <a:ext cx="1920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ibre Franklin"/>
              <a:buNone/>
              <a:defRPr sz="8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2743200" y="4572000"/>
            <a:ext cx="192024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82600" algn="l" rtl="0">
              <a:lnSpc>
                <a:spcPct val="94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Char char="■"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82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Char char="–"/>
              <a:defRPr sz="4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4572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Char char="■"/>
              <a:defRPr sz="3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4572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Char char="–"/>
              <a:defRPr sz="3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4318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Char char="■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4318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Char char="–"/>
              <a:defRPr sz="32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4064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Char char="■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4064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Char char="–"/>
              <a:defRPr sz="2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406400" algn="l" rtl="0">
              <a:lnSpc>
                <a:spcPct val="94000"/>
              </a:lnSpc>
              <a:spcBef>
                <a:spcPts val="10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Libre Franklin"/>
              <a:buChar char="■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2781300" y="12906772"/>
            <a:ext cx="240914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5787128" y="12906772"/>
            <a:ext cx="12561660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8945472" y="12906772"/>
            <a:ext cx="3192584" cy="80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Franklin"/>
              <a:buNone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" name="Google Shape;11;p14" title="Side bar"/>
          <p:cNvSpPr/>
          <p:nvPr/>
        </p:nvSpPr>
        <p:spPr>
          <a:xfrm>
            <a:off x="956190" y="752"/>
            <a:ext cx="4572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zabadidosport@uni-mate.h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m9gSNsiww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hyperlink" Target="https://forms.office.com/e/7urJfGBU0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m9gSNsiww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hyperlink" Target="https://forms.office.com/e/7urJfGBU0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zabadidosport@uni-mate.h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forms.office.com/e/7urJfGBU0f" TargetMode="External"/><Relationship Id="rId4" Type="http://schemas.openxmlformats.org/officeDocument/2006/relationships/hyperlink" Target="https://forms.office.com/r/m9gSNsiww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://www.foggospor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/>
          <p:cNvGrpSpPr/>
          <p:nvPr/>
        </p:nvGrpSpPr>
        <p:grpSpPr>
          <a:xfrm>
            <a:off x="983392" y="1863655"/>
            <a:ext cx="18134255" cy="9988689"/>
            <a:chOff x="-29497" y="2044615"/>
            <a:chExt cx="18134255" cy="9988689"/>
          </a:xfrm>
        </p:grpSpPr>
        <p:sp>
          <p:nvSpPr>
            <p:cNvPr id="104" name="Google Shape;104;p1"/>
            <p:cNvSpPr/>
            <p:nvPr/>
          </p:nvSpPr>
          <p:spPr>
            <a:xfrm>
              <a:off x="-29497" y="2044615"/>
              <a:ext cx="11453578" cy="9988688"/>
            </a:xfrm>
            <a:custGeom>
              <a:avLst/>
              <a:gdLst/>
              <a:ahLst/>
              <a:cxnLst/>
              <a:rect l="l" t="t" r="r" b="b"/>
              <a:pathLst>
                <a:path w="23757" h="21600" extrusionOk="0">
                  <a:moveTo>
                    <a:pt x="0" y="0"/>
                  </a:moveTo>
                  <a:lnTo>
                    <a:pt x="21263" y="0"/>
                  </a:lnTo>
                  <a:cubicBezTo>
                    <a:pt x="21485" y="3363"/>
                    <a:pt x="23757" y="7063"/>
                    <a:pt x="23757" y="10812"/>
                  </a:cubicBezTo>
                  <a:cubicBezTo>
                    <a:pt x="23756" y="14554"/>
                    <a:pt x="21484" y="18244"/>
                    <a:pt x="21263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003666" y="6723760"/>
              <a:ext cx="4145906" cy="5309544"/>
            </a:xfrm>
            <a:custGeom>
              <a:avLst/>
              <a:gdLst/>
              <a:ahLst/>
              <a:cxnLst/>
              <a:rect l="l" t="t" r="r" b="b"/>
              <a:pathLst>
                <a:path w="21978" h="21648" extrusionOk="0">
                  <a:moveTo>
                    <a:pt x="12418" y="45"/>
                  </a:moveTo>
                  <a:lnTo>
                    <a:pt x="0" y="21648"/>
                  </a:lnTo>
                  <a:lnTo>
                    <a:pt x="10222" y="21642"/>
                  </a:lnTo>
                  <a:lnTo>
                    <a:pt x="21978" y="0"/>
                  </a:lnTo>
                  <a:lnTo>
                    <a:pt x="12418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 flipH="1">
              <a:off x="9377212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552197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flipH="1">
              <a:off x="11854443" y="2044615"/>
              <a:ext cx="3779756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4022763" y="6723759"/>
              <a:ext cx="4074600" cy="53095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40" y="45"/>
                  </a:moveTo>
                  <a:lnTo>
                    <a:pt x="0" y="21600"/>
                  </a:lnTo>
                  <a:lnTo>
                    <a:pt x="9844" y="21546"/>
                  </a:lnTo>
                  <a:lnTo>
                    <a:pt x="21600" y="0"/>
                  </a:lnTo>
                  <a:lnTo>
                    <a:pt x="12040" y="45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 flipH="1">
              <a:off x="14325003" y="2044615"/>
              <a:ext cx="3779755" cy="47056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03" y="0"/>
                  </a:moveTo>
                  <a:lnTo>
                    <a:pt x="0" y="21527"/>
                  </a:lnTo>
                  <a:lnTo>
                    <a:pt x="10321" y="21600"/>
                  </a:lnTo>
                  <a:lnTo>
                    <a:pt x="21600" y="18"/>
                  </a:lnTo>
                  <a:lnTo>
                    <a:pt x="11403" y="0"/>
                  </a:lnTo>
                  <a:close/>
                </a:path>
              </a:pathLst>
            </a:custGeom>
            <a:solidFill>
              <a:srgbClr val="0C754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11" name="Google Shape;111;p1" descr="MATE_2021_green_Rajztábla 1.jpg"/>
          <p:cNvPicPr preferRelativeResize="0"/>
          <p:nvPr/>
        </p:nvPicPr>
        <p:blipFill rotWithShape="1">
          <a:blip r:embed="rId3">
            <a:alphaModFix/>
          </a:blip>
          <a:srcRect l="15451" t="22853" r="15451" b="22851"/>
          <a:stretch/>
        </p:blipFill>
        <p:spPr>
          <a:xfrm>
            <a:off x="19024724" y="9498278"/>
            <a:ext cx="5067811" cy="25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1889760" y="2733079"/>
            <a:ext cx="10390218" cy="416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MATE-GEAC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Szabadidősport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F"/>
              </a:buClr>
              <a:buSzPts val="8000"/>
              <a:buFont typeface="Helvetica Neue"/>
              <a:buNone/>
            </a:pPr>
            <a:r>
              <a:rPr lang="hu-HU" sz="88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KISOKOS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7354" y="2044614"/>
            <a:ext cx="3393254" cy="399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1889760" y="7767746"/>
            <a:ext cx="489712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KOLLÉGISTÁKNAK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HALLGATÓKNAK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i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DOLGOZÓKNAK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3993502" y="1092919"/>
            <a:ext cx="19276992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Szabadidősport Szakosztály Tagsági Díj</a:t>
            </a:r>
            <a:endParaRPr sz="6000" dirty="0"/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2"/>
          </p:nvPr>
        </p:nvSpPr>
        <p:spPr>
          <a:xfrm>
            <a:off x="1873250" y="4516059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25000" lnSpcReduction="20000"/>
          </a:bodyPr>
          <a:lstStyle/>
          <a:p>
            <a:pPr marL="457200" lvl="0" indent="-369189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ct val="55350"/>
              <a:buChar char="•"/>
            </a:pPr>
            <a:r>
              <a:rPr lang="hu-HU" sz="16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Kollégista: </a:t>
            </a:r>
            <a:r>
              <a:rPr lang="hu-HU" sz="16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tagdíj fizetési kötelezettsége nincs, ugyanis fizeti a kollégiumban a hallgatói szolgáltatás fejlesztési hozzájárulás díjat. </a:t>
            </a:r>
            <a:endParaRPr/>
          </a:p>
          <a:p>
            <a:pPr marL="457200" lvl="0" indent="-369189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SzPct val="55350"/>
              <a:buChar char="•"/>
            </a:pPr>
            <a:r>
              <a:rPr lang="hu-HU" sz="16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Hallgató</a:t>
            </a:r>
            <a:r>
              <a:rPr lang="hu-HU" sz="16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a féléves tagsági díj összege 1500Ft/hó, amely egy összegben kerül kiírásra a Neptun rendszerén keresztül 7500 Ft/félév értékben, amit a lehető leghamarabb be kell fizetni, legkésőbb a vizsgaidőszak kezdetéig. </a:t>
            </a:r>
            <a:endParaRPr/>
          </a:p>
          <a:p>
            <a:pPr marL="457200" lvl="0" indent="-369189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SzPct val="55350"/>
              <a:buChar char="•"/>
            </a:pPr>
            <a:r>
              <a:rPr lang="hu-HU" sz="16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Dolgozó: </a:t>
            </a:r>
            <a:r>
              <a:rPr lang="hu-HU" sz="16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tagsági díj összege 1500 Ft/hó, amely havonta kerül kiírásra az Egyesület Online rendszerén keresztül, de egy összegben is befizethető 9000 Ft/félév értékben.</a:t>
            </a:r>
            <a:endParaRPr sz="16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482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u-HU" sz="16000">
                <a:solidFill>
                  <a:schemeClr val="dk1"/>
                </a:solidFill>
              </a:rPr>
              <a:t>* A hallgatók esetében a féléves tagsági díj 5 hónapra vonatkozik, míg a dolgozók esetében a félév teljes időtartama 6 hónap.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3000"/>
              </a:spcBef>
              <a:spcAft>
                <a:spcPts val="2400"/>
              </a:spcAft>
              <a:buNone/>
            </a:pPr>
            <a:endParaRPr sz="16000">
              <a:solidFill>
                <a:schemeClr val="dk1"/>
              </a:solidFill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7600" y="436616"/>
            <a:ext cx="2332288" cy="27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1798888" y="332002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/>
              <a:t>Tagdíj befizetési kötelezettségek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3993502" y="1092919"/>
            <a:ext cx="19276992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600" b="1">
                <a:solidFill>
                  <a:schemeClr val="dk1"/>
                </a:solidFill>
              </a:rPr>
              <a:t>Tagsággal járó további kedvezmények</a:t>
            </a:r>
            <a:br>
              <a:rPr lang="hu-HU" sz="6600" b="1">
                <a:solidFill>
                  <a:schemeClr val="dk1"/>
                </a:solidFill>
              </a:rPr>
            </a:br>
            <a:r>
              <a:rPr lang="hu-HU" sz="6600" b="1">
                <a:solidFill>
                  <a:schemeClr val="dk1"/>
                </a:solidFill>
              </a:rPr>
              <a:t>Gödöllő</a:t>
            </a:r>
            <a:endParaRPr/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2"/>
          </p:nvPr>
        </p:nvSpPr>
        <p:spPr>
          <a:xfrm>
            <a:off x="1966244" y="361527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20% kedvezmény a havi bérlet árából a “B” kollégium kondi termében.</a:t>
            </a:r>
            <a:endParaRPr/>
          </a:p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A Testnevelési- és Sport Intézet létesítményeinek szabad kapacitásai 25%-os kedvezménnyel bérelhető. </a:t>
            </a:r>
            <a:r>
              <a:rPr lang="hu-HU">
                <a:solidFill>
                  <a:schemeClr val="dk1"/>
                </a:solidFill>
              </a:rPr>
              <a:t>(Minden esetben szükséges előzetes egyeztetés a Testnevelési- és Sport Intézettel.)</a:t>
            </a:r>
            <a:endParaRPr/>
          </a:p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Az uszodában tagjaink számára biztosított ingyenes idősávokon túl, a tagsági kártya felmutatásával 50%-os kedvezménnyel úszójegy váltható.</a:t>
            </a:r>
            <a:endParaRPr/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1966244" y="10880035"/>
            <a:ext cx="206375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 b="0">
                <a:solidFill>
                  <a:schemeClr val="dk1"/>
                </a:solidFill>
              </a:rPr>
              <a:t>Kedvezményekre vonatkozó egyeztetések folyamatosak a campus területén található szolgáltató egységekkel.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/>
              <a:t> </a:t>
            </a:r>
            <a:endParaRPr/>
          </a:p>
        </p:txBody>
      </p:sp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7F706BBC-E554-6CAC-CE4D-B83E380997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993502" y="1092919"/>
            <a:ext cx="19276992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Tagsággal járó további kedvezmények</a:t>
            </a:r>
            <a:br>
              <a:rPr lang="hu-HU" sz="6000" b="1" dirty="0">
                <a:solidFill>
                  <a:schemeClr val="dk1"/>
                </a:solidFill>
              </a:rPr>
            </a:br>
            <a:r>
              <a:rPr lang="hu-HU" sz="6000" b="1" dirty="0">
                <a:solidFill>
                  <a:schemeClr val="dk1"/>
                </a:solidFill>
              </a:rPr>
              <a:t>Kaposvár</a:t>
            </a:r>
            <a:endParaRPr sz="8000" dirty="0"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2"/>
          </p:nvPr>
        </p:nvSpPr>
        <p:spPr>
          <a:xfrm>
            <a:off x="1966244" y="361527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20% kedvezmény a havi bérlet árából a kondi termében.</a:t>
            </a:r>
            <a:endParaRPr/>
          </a:p>
          <a:p>
            <a:pPr marL="457200" lvl="0" indent="-369189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A Testnevelési- és Sport Intézet létesítményeinek szabad kapacitásai 25%-os kedvezménnyel bérelhető. (Minden esetben szükséges előzetes egyeztetés a Testnevelési- és Sport Intézettel.)</a:t>
            </a:r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966244" y="10880035"/>
            <a:ext cx="206375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 b="0" dirty="0">
                <a:solidFill>
                  <a:schemeClr val="dk1"/>
                </a:solidFill>
              </a:rPr>
              <a:t>Kedvezményekre vonatkozó egyeztetések folyamatosak a campus területén található szolgáltató egységekkel.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400" dirty="0"/>
              <a:t> </a:t>
            </a:r>
            <a:endParaRPr dirty="0"/>
          </a:p>
        </p:txBody>
      </p:sp>
      <p:pic>
        <p:nvPicPr>
          <p:cNvPr id="3" name="Google Shape;121;p2">
            <a:extLst>
              <a:ext uri="{FF2B5EF4-FFF2-40B4-BE49-F238E27FC236}">
                <a16:creationId xmlns:a16="http://schemas.microsoft.com/office/drawing/2014/main" id="{A8B8A7E5-81B1-6B6D-0C46-527253C23E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7103"/>
            <a:ext cx="24384000" cy="1371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1299494" y="1092919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Csatlakozás menete</a:t>
            </a:r>
            <a:endParaRPr sz="8000" dirty="0"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2"/>
          </p:nvPr>
        </p:nvSpPr>
        <p:spPr>
          <a:xfrm>
            <a:off x="1873250" y="2855889"/>
            <a:ext cx="20637500" cy="880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830961" lvl="0" indent="-742950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Font typeface="Libre Franklin"/>
              <a:buAutoNum type="arabicPeriod"/>
            </a:pPr>
            <a:r>
              <a:rPr lang="hu-HU" sz="4400" b="1">
                <a:solidFill>
                  <a:schemeClr val="dk1"/>
                </a:solidFill>
              </a:rPr>
              <a:t>Kitölteni a belépési- és hozzájárulási nyilatkozatot</a:t>
            </a:r>
            <a:r>
              <a:rPr lang="hu-HU" sz="4400">
                <a:solidFill>
                  <a:schemeClr val="dk1"/>
                </a:solidFill>
              </a:rPr>
              <a:t>, melyet két munkanapon belül feldolgozunk.</a:t>
            </a:r>
            <a:endParaRPr/>
          </a:p>
          <a:p>
            <a:pPr marL="830961" lvl="0" indent="-742950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Font typeface="Libre Franklin"/>
              <a:buAutoNum type="arabicPeriod"/>
            </a:pPr>
            <a:r>
              <a:rPr lang="hu-HU" sz="4400">
                <a:solidFill>
                  <a:schemeClr val="dk1"/>
                </a:solidFill>
              </a:rPr>
              <a:t>Regisztrálni a www.foggosport.com foglalási rendszerbe.</a:t>
            </a:r>
            <a:endParaRPr sz="4400">
              <a:solidFill>
                <a:schemeClr val="dk1"/>
              </a:solidFill>
            </a:endParaRPr>
          </a:p>
          <a:p>
            <a:pPr marL="830961" lvl="0" indent="-742950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Font typeface="Libre Franklin"/>
              <a:buAutoNum type="arabicPeriod"/>
            </a:pPr>
            <a:r>
              <a:rPr lang="hu-HU" sz="4400">
                <a:solidFill>
                  <a:schemeClr val="dk1"/>
                </a:solidFill>
              </a:rPr>
              <a:t>A regisztrációról érkező e-mail megerősítése. (Spam mappát is érdemes megnézni.)</a:t>
            </a:r>
            <a:endParaRPr/>
          </a:p>
          <a:p>
            <a:pPr marL="88011" lvl="0" indent="0" algn="just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None/>
            </a:pPr>
            <a:r>
              <a:rPr lang="hu-HU" sz="4400" b="1" u="sng">
                <a:solidFill>
                  <a:schemeClr val="dk1"/>
                </a:solidFill>
              </a:rPr>
              <a:t>Gödöllő</a:t>
            </a:r>
            <a:r>
              <a:rPr lang="hu-HU" sz="4400" b="1">
                <a:solidFill>
                  <a:schemeClr val="dk1"/>
                </a:solidFill>
              </a:rPr>
              <a:t>: </a:t>
            </a:r>
            <a:r>
              <a:rPr lang="hu-HU" sz="4400">
                <a:solidFill>
                  <a:schemeClr val="dk1"/>
                </a:solidFill>
              </a:rPr>
              <a:t>Amint elkészült tagsági kártyája e-mailben értesítjük, utána átvehető a sportcsarnok 2-es irodájában, hétfőtől csütörtökig 8:00-12:00.                                                                  Időpont egyeztetés: </a:t>
            </a:r>
            <a:r>
              <a:rPr lang="hu-HU" sz="4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szabadidosport@uni-mate.hu</a:t>
            </a:r>
            <a:r>
              <a:rPr lang="hu-HU" sz="44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66475" y="10794076"/>
            <a:ext cx="3837037" cy="23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7285288" y="1282346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Mi szükséges a részvételhez?</a:t>
            </a:r>
            <a:endParaRPr sz="8000" dirty="0"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1798888" y="332002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800"/>
              <a:t>Kollégista hallgatóknak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2"/>
          </p:nvPr>
        </p:nvSpPr>
        <p:spPr>
          <a:xfrm>
            <a:off x="1966244" y="425480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Kollégiumi bentlakási szerződés az adott félévre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Aktív hallgatói jogviszony megléte 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Rendszeres hallgatói szolgáltatás fejlesztési hozzájárulás fizetése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Rendszeres kollégiumi díj befizetése 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Elektronikus belépési- és hozzájárulási nyilatkozat kitöltése</a:t>
            </a:r>
            <a:endParaRPr/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54398"/>
              <a:buChar char="•"/>
            </a:pPr>
            <a:r>
              <a:rPr lang="hu-HU" sz="4400">
                <a:solidFill>
                  <a:schemeClr val="dk1"/>
                </a:solidFill>
              </a:rPr>
              <a:t>Gödöllő: </a:t>
            </a:r>
            <a:r>
              <a:rPr lang="hu-HU" sz="4400" i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https://forms.office.com/r/m9gSNsiwwN</a:t>
            </a:r>
            <a:endParaRPr sz="4400" i="1">
              <a:solidFill>
                <a:schemeClr val="dk1"/>
              </a:solidFill>
            </a:endParaRPr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ct val="54398"/>
              <a:buChar char="•"/>
            </a:pPr>
            <a:r>
              <a:rPr lang="hu-HU" sz="4400" i="1">
                <a:solidFill>
                  <a:schemeClr val="dk1"/>
                </a:solidFill>
              </a:rPr>
              <a:t>Kaposvár: </a:t>
            </a:r>
            <a:r>
              <a:rPr lang="hu-HU" sz="4400" i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https://forms.office.com/e/7urJfGBU0f</a:t>
            </a:r>
            <a:endParaRPr sz="4400" i="1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ct val="54398"/>
              <a:buNone/>
            </a:pPr>
            <a:endParaRPr sz="4400"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F581AC3F-9BF3-B1A1-230D-6A0E47FD27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285288" y="1282346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Mi szükséges a részvételhez?</a:t>
            </a:r>
            <a:endParaRPr sz="8000" dirty="0"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1798888" y="332002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800"/>
              <a:t>Hallgatóknak</a:t>
            </a:r>
            <a:endParaRPr sz="4400"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2"/>
          </p:nvPr>
        </p:nvSpPr>
        <p:spPr>
          <a:xfrm>
            <a:off x="1966244" y="425480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Aktív hallgatói jogviszony megléte 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Önköltséges jogviszonynál a féléves tandíj befizetése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Elektronikus belépési- és hozzájárulási nyilatkozat kitöltése</a:t>
            </a:r>
            <a:endParaRPr/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Gödöllő: </a:t>
            </a:r>
            <a:r>
              <a:rPr lang="hu-HU" sz="4400" i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https://forms.office.com/r/m9gSNsiwwN</a:t>
            </a:r>
            <a:endParaRPr sz="4400" i="1">
              <a:solidFill>
                <a:schemeClr val="dk1"/>
              </a:solidFill>
            </a:endParaRPr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400" i="1">
                <a:solidFill>
                  <a:schemeClr val="dk1"/>
                </a:solidFill>
              </a:rPr>
              <a:t>Kaposvár: </a:t>
            </a:r>
            <a:r>
              <a:rPr lang="hu-HU" sz="4400" i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https://forms.office.com/e/7urJfGBU0f</a:t>
            </a:r>
            <a:endParaRPr sz="4400" i="1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None/>
            </a:pPr>
            <a:endParaRPr sz="4400" i="1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None/>
            </a:pPr>
            <a:endParaRPr sz="4400">
              <a:solidFill>
                <a:schemeClr val="dk1"/>
              </a:solidFill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E37C7E5B-9FAF-AB29-0130-763C53C074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7285288" y="1282346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Mi szükséges a részvételhez?</a:t>
            </a:r>
            <a:endParaRPr sz="8000"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798888" y="332002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hu-HU" sz="4800"/>
              <a:t>Dolgozóknak</a:t>
            </a:r>
            <a:endParaRPr sz="4400"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2"/>
          </p:nvPr>
        </p:nvSpPr>
        <p:spPr>
          <a:xfrm>
            <a:off x="1966244" y="4254802"/>
            <a:ext cx="20637500" cy="776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Munkáltatói igazolás elküldése a </a:t>
            </a:r>
            <a:r>
              <a:rPr lang="hu-HU" sz="4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szabadidosport@uni-mate.hu</a:t>
            </a:r>
            <a:r>
              <a:rPr lang="hu-HU" sz="4400">
                <a:solidFill>
                  <a:schemeClr val="dk1"/>
                </a:solidFill>
              </a:rPr>
              <a:t> e-mail címre</a:t>
            </a:r>
            <a:endParaRPr/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Elektronikus belépési- és hozzájárulási nyilatkozat kitöltése</a:t>
            </a:r>
            <a:endParaRPr/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000">
                <a:solidFill>
                  <a:schemeClr val="dk1"/>
                </a:solidFill>
              </a:rPr>
              <a:t>Gödöllő: </a:t>
            </a:r>
            <a:r>
              <a:rPr lang="hu-HU" sz="4000" i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https://forms.office.com/r/m9gSNsiwwN</a:t>
            </a:r>
            <a:endParaRPr sz="4000" i="1">
              <a:solidFill>
                <a:schemeClr val="dk1"/>
              </a:solidFill>
            </a:endParaRPr>
          </a:p>
          <a:p>
            <a:pPr marL="137160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</a:pPr>
            <a:r>
              <a:rPr lang="hu-HU" sz="4000" i="1">
                <a:solidFill>
                  <a:schemeClr val="dk1"/>
                </a:solidFill>
              </a:rPr>
              <a:t>Kaposvár: </a:t>
            </a:r>
            <a:r>
              <a:rPr lang="hu-HU" sz="4000" i="1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https://forms.office.com/e/7urJfGBU0f</a:t>
            </a:r>
            <a:endParaRPr sz="4000" i="1">
              <a:solidFill>
                <a:schemeClr val="dk1"/>
              </a:solidFill>
            </a:endParaRPr>
          </a:p>
          <a:p>
            <a:pPr marL="457200" lvl="0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</a:pPr>
            <a:r>
              <a:rPr lang="hu-HU" sz="4400">
                <a:solidFill>
                  <a:schemeClr val="dk1"/>
                </a:solidFill>
              </a:rPr>
              <a:t>A szakosztály felviszi az Egyesület Online tagdíj fizetési rendszerébe, erről egy visszaigazoló e-mail fog érkezni</a:t>
            </a:r>
            <a:endParaRPr sz="4400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1;p2">
            <a:extLst>
              <a:ext uri="{FF2B5EF4-FFF2-40B4-BE49-F238E27FC236}">
                <a16:creationId xmlns:a16="http://schemas.microsoft.com/office/drawing/2014/main" id="{C19C5C9F-B353-6218-B90F-C24B68584A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6153104" y="1194718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Foglalás menete a sportfoglalkozásokra</a:t>
            </a:r>
            <a:endParaRPr sz="8000" dirty="0"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829203" y="10902461"/>
            <a:ext cx="1053424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"/>
              <a:buAutoNum type="arabicPeriod"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Bejelentkezés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www.foggosport.com</a:t>
            </a: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oldalán SPORTOLÓKÉNT</a:t>
            </a:r>
            <a:endParaRPr sz="54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1397133" y="11051700"/>
            <a:ext cx="12719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 A MATE-GEAC Szabadidősport Szakosztály kiválasztása a Sportszolgáltatók között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0" name="Google Shape;160;p6" descr="A képen szöveg, számítógép, képernyőkép, computer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 t="1649" b="24747"/>
          <a:stretch/>
        </p:blipFill>
        <p:spPr>
          <a:xfrm>
            <a:off x="2904437" y="2793186"/>
            <a:ext cx="7641643" cy="80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A képen szöveg, képernyőkép, szoftver, Weblap látható&#10;&#10;Előfordulhat, hogy az AI által létrehozott tartalom helytelen."/>
          <p:cNvPicPr preferRelativeResize="0"/>
          <p:nvPr/>
        </p:nvPicPr>
        <p:blipFill rotWithShape="1">
          <a:blip r:embed="rId6">
            <a:alphaModFix/>
          </a:blip>
          <a:srcRect t="1445" r="860" b="31465"/>
          <a:stretch/>
        </p:blipFill>
        <p:spPr>
          <a:xfrm>
            <a:off x="11418588" y="2825786"/>
            <a:ext cx="8244000" cy="80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B9CA7B73-8A01-7561-D9A7-319FD45222C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966244" y="11762201"/>
            <a:ext cx="1028647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 A sportágak és az órák kiválasztása a Naptár felületén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2875575" y="11799425"/>
            <a:ext cx="11210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4. A foglalás megerősítéséhez kattints a „Pénztár” gombra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1" name="Google Shape;171;p7" descr="A képen szöveg, képernyőkép, szoftver, Számítógépes ikon látható&#10;&#10;Előfordulhat, hogy az AI által létrehozott tartalom helytelen."/>
          <p:cNvPicPr preferRelativeResize="0"/>
          <p:nvPr/>
        </p:nvPicPr>
        <p:blipFill rotWithShape="1">
          <a:blip r:embed="rId4">
            <a:alphaModFix/>
          </a:blip>
          <a:srcRect t="1802" b="7979"/>
          <a:stretch/>
        </p:blipFill>
        <p:spPr>
          <a:xfrm>
            <a:off x="2745316" y="2963315"/>
            <a:ext cx="6811059" cy="88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A képen szöveg, képernyőkép, szoftver, Operációs rendszer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 t="10562" b="8090"/>
          <a:stretch/>
        </p:blipFill>
        <p:spPr>
          <a:xfrm>
            <a:off x="12925519" y="2963315"/>
            <a:ext cx="7548872" cy="883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C4589EA4-696D-9CCE-D8CA-81786D6D221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5;p6">
            <a:extLst>
              <a:ext uri="{FF2B5EF4-FFF2-40B4-BE49-F238E27FC236}">
                <a16:creationId xmlns:a16="http://schemas.microsoft.com/office/drawing/2014/main" id="{43500ACE-51E9-C933-2555-AE3A19867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3104" y="1194718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Foglalás menete a sportfoglalkozásokra</a:t>
            </a:r>
            <a:endParaRPr sz="8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12654151" y="11002500"/>
            <a:ext cx="117300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6. Pipáld ki a szükséges mezőket, a foglalási feltételeket elfogadásához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7. Lépj tovább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1" name="Google Shape;181;p8" descr="A képen szöveg, képernyőkép, szoftver, Weblap látható&#10;&#10;Előfordulhat, hogy az AI által létrehozott tartalom helytelen."/>
          <p:cNvPicPr preferRelativeResize="0"/>
          <p:nvPr/>
        </p:nvPicPr>
        <p:blipFill rotWithShape="1">
          <a:blip r:embed="rId4">
            <a:alphaModFix/>
          </a:blip>
          <a:srcRect t="4781" b="1766"/>
          <a:stretch/>
        </p:blipFill>
        <p:spPr>
          <a:xfrm>
            <a:off x="3010167" y="2715509"/>
            <a:ext cx="6665515" cy="89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A képen szöveg, képernyőkép, szoftver, Weblap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 t="3539" b="2082"/>
          <a:stretch/>
        </p:blipFill>
        <p:spPr>
          <a:xfrm>
            <a:off x="13299413" y="2542493"/>
            <a:ext cx="6229740" cy="84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1541207" y="11704900"/>
            <a:ext cx="1078454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5. Add meg a számlázási címedet a foglalás véglegesítéséhez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246299D9-31F0-BF02-B2F5-1E803408F6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5;p6">
            <a:extLst>
              <a:ext uri="{FF2B5EF4-FFF2-40B4-BE49-F238E27FC236}">
                <a16:creationId xmlns:a16="http://schemas.microsoft.com/office/drawing/2014/main" id="{26AEA2B7-3243-DACF-BBD6-3B1E6F02A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3104" y="1194718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Foglalás menete a sportfoglalkozásokra</a:t>
            </a:r>
            <a:endParaRPr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44" y="903493"/>
            <a:ext cx="3794252" cy="1812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10649363" y="9665332"/>
            <a:ext cx="1078823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8. Az „Utólagos vagy kredites fizetés” kiválasztásával véglegesítheted a jelentkezésedet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2" name="Google Shape;192;p9" descr="A képen szöveg, képernyőkép, szoftver, Weblap látható&#10;&#10;Előfordulhat, hogy az AI által létrehozott tartalom helytelen."/>
          <p:cNvPicPr preferRelativeResize="0"/>
          <p:nvPr/>
        </p:nvPicPr>
        <p:blipFill rotWithShape="1">
          <a:blip r:embed="rId4">
            <a:alphaModFix/>
          </a:blip>
          <a:srcRect t="4049" b="1819"/>
          <a:stretch/>
        </p:blipFill>
        <p:spPr>
          <a:xfrm>
            <a:off x="2503236" y="2821654"/>
            <a:ext cx="7096950" cy="9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1;p2">
            <a:extLst>
              <a:ext uri="{FF2B5EF4-FFF2-40B4-BE49-F238E27FC236}">
                <a16:creationId xmlns:a16="http://schemas.microsoft.com/office/drawing/2014/main" id="{FB9ADF30-FB55-3B33-3CFC-17ACB8A9F1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58000" y="496114"/>
            <a:ext cx="2332289" cy="2745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5;p6">
            <a:extLst>
              <a:ext uri="{FF2B5EF4-FFF2-40B4-BE49-F238E27FC236}">
                <a16:creationId xmlns:a16="http://schemas.microsoft.com/office/drawing/2014/main" id="{0C90720D-EC0D-C3A8-3C90-726199C74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3104" y="1194718"/>
            <a:ext cx="22164608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rPr lang="hu-HU" sz="6000" b="1" dirty="0">
                <a:solidFill>
                  <a:schemeClr val="dk1"/>
                </a:solidFill>
              </a:rPr>
              <a:t>Foglalás menete a sportfoglalkozásokra</a:t>
            </a:r>
            <a:endParaRPr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11. egyéni séma">
      <a:dk1>
        <a:srgbClr val="000000"/>
      </a:dk1>
      <a:lt1>
        <a:srgbClr val="FFFFFF"/>
      </a:lt1>
      <a:dk2>
        <a:srgbClr val="007434"/>
      </a:dk2>
      <a:lt2>
        <a:srgbClr val="FFFFFF"/>
      </a:lt2>
      <a:accent1>
        <a:srgbClr val="0000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Egyéni</PresentationFormat>
  <Paragraphs>64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Libre Franklin</vt:lpstr>
      <vt:lpstr>Helvetica Neue</vt:lpstr>
      <vt:lpstr>Arial</vt:lpstr>
      <vt:lpstr>Körülvágás</vt:lpstr>
      <vt:lpstr>PowerPoint-bemutató</vt:lpstr>
      <vt:lpstr>Csatlakozás menete</vt:lpstr>
      <vt:lpstr>Mi szükséges a részvételhez?</vt:lpstr>
      <vt:lpstr>Mi szükséges a részvételhez?</vt:lpstr>
      <vt:lpstr>Mi szükséges a részvételhez?</vt:lpstr>
      <vt:lpstr>Foglalás menete a sportfoglalkozásokra</vt:lpstr>
      <vt:lpstr>Foglalás menete a sportfoglalkozásokra</vt:lpstr>
      <vt:lpstr>Foglalás menete a sportfoglalkozásokra</vt:lpstr>
      <vt:lpstr>Foglalás menete a sportfoglalkozásokra</vt:lpstr>
      <vt:lpstr>Szabadidősport Szakosztály Tagsági Díj</vt:lpstr>
      <vt:lpstr>Tagsággal járó további kedvezmények Gödöllő</vt:lpstr>
      <vt:lpstr>Tagsággal járó további kedvezmények Kaposvár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GEAC</dc:creator>
  <cp:lastModifiedBy>Nóra Németh</cp:lastModifiedBy>
  <cp:revision>1</cp:revision>
  <dcterms:modified xsi:type="dcterms:W3CDTF">2026-01-08T09:22:31Z</dcterms:modified>
</cp:coreProperties>
</file>